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handoutMasterIdLst>
    <p:handoutMasterId r:id="rId10"/>
  </p:handoutMasterIdLst>
  <p:sldIdLst>
    <p:sldId id="257" r:id="rId2"/>
    <p:sldId id="266" r:id="rId3"/>
    <p:sldId id="280" r:id="rId4"/>
    <p:sldId id="278" r:id="rId5"/>
    <p:sldId id="277" r:id="rId6"/>
    <p:sldId id="276" r:id="rId7"/>
    <p:sldId id="2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69617" autoAdjust="0"/>
  </p:normalViewPr>
  <p:slideViewPr>
    <p:cSldViewPr>
      <p:cViewPr varScale="1">
        <p:scale>
          <a:sx n="51" d="100"/>
          <a:sy n="51" d="100"/>
        </p:scale>
        <p:origin x="195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BEDF32-9F2B-4A71-8354-A35B852BF438}" type="datetimeFigureOut">
              <a:rPr lang="en-US" smtClean="0"/>
              <a:t>3/24/2020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Richard Feely - PMEL</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8333CB-5078-45B6-AD0E-DAD76AE28F2F}" type="slidenum">
              <a:rPr lang="en-US" smtClean="0"/>
              <a:t>‹#›</a:t>
            </a:fld>
            <a:endParaRPr lang="en-US"/>
          </a:p>
        </p:txBody>
      </p:sp>
    </p:spTree>
    <p:extLst>
      <p:ext uri="{BB962C8B-B14F-4D97-AF65-F5344CB8AC3E}">
        <p14:creationId xmlns:p14="http://schemas.microsoft.com/office/powerpoint/2010/main" val="17656312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7DC44-E946-452A-BB3C-754353C5BC0A}" type="datetimeFigureOut">
              <a:rPr lang="en-US" smtClean="0"/>
              <a:t>3/24/2020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Richard Feely - PMEL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21CF7-B62E-412E-B67A-65905A545130}" type="slidenum">
              <a:rPr lang="en-US" smtClean="0"/>
              <a:t>‹#›</a:t>
            </a:fld>
            <a:endParaRPr lang="en-US"/>
          </a:p>
        </p:txBody>
      </p:sp>
    </p:spTree>
    <p:extLst>
      <p:ext uri="{BB962C8B-B14F-4D97-AF65-F5344CB8AC3E}">
        <p14:creationId xmlns:p14="http://schemas.microsoft.com/office/powerpoint/2010/main" val="23851715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ocat.info/wp-content/uploads/2018/06/2018_Poster_SOCAT_v6releas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Rationale for Global Carbon Data</a:t>
            </a:r>
            <a:r>
              <a:rPr lang="en-US" sz="1200" kern="1200" baseline="0" dirty="0">
                <a:solidFill>
                  <a:schemeClr val="tx1"/>
                </a:solidFill>
                <a:effectLst/>
                <a:latin typeface="+mn-lt"/>
                <a:ea typeface="+mn-ea"/>
                <a:cs typeface="+mn-cs"/>
              </a:rPr>
              <a:t> Management and Synthesis activities</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past two and a half centuries, the surface oceans have absorbed 25 to 34% of humankind’s carbon dioxide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emissions, reducing the accumulation of greenhouse gases in the atmosphere and changing</a:t>
            </a:r>
            <a:r>
              <a:rPr lang="en-US" sz="1200" kern="1200" baseline="0" dirty="0">
                <a:solidFill>
                  <a:schemeClr val="tx1"/>
                </a:solidFill>
                <a:effectLst/>
                <a:latin typeface="+mn-lt"/>
                <a:ea typeface="+mn-ea"/>
                <a:cs typeface="+mn-cs"/>
              </a:rPr>
              <a:t> ocean chemistry</a:t>
            </a:r>
            <a:r>
              <a:rPr lang="en-US" sz="1200" kern="1200" dirty="0">
                <a:solidFill>
                  <a:schemeClr val="tx1"/>
                </a:solidFill>
                <a:effectLst/>
                <a:latin typeface="+mn-lt"/>
                <a:ea typeface="+mn-ea"/>
                <a:cs typeface="+mn-cs"/>
              </a:rPr>
              <a:t>.  Monitoring and analyzing the ocean carbon cycle is critical for understanding how this anthropogenic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sink is functioning; how ocean carbon storage might change in the future; and how we can best anticipate, mitigate, and adapt to potential future changes.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Carbon data synthesis efforts are essential due to the global scale of</a:t>
            </a:r>
            <a:r>
              <a:rPr lang="en-US" sz="1200" kern="1200" baseline="0" dirty="0">
                <a:solidFill>
                  <a:schemeClr val="tx1"/>
                </a:solidFill>
                <a:effectLst/>
                <a:latin typeface="+mn-lt"/>
                <a:ea typeface="+mn-ea"/>
                <a:cs typeface="+mn-cs"/>
              </a:rPr>
              <a:t> ocean carbon uptake</a:t>
            </a:r>
            <a:r>
              <a:rPr lang="en-US" sz="1200" kern="1200" dirty="0">
                <a:solidFill>
                  <a:schemeClr val="tx1"/>
                </a:solidFill>
                <a:effectLst/>
                <a:latin typeface="+mn-lt"/>
                <a:ea typeface="+mn-ea"/>
                <a:cs typeface="+mn-cs"/>
              </a:rPr>
              <a:t>, the complexities of interpreting ocean carbon measurements, the variety of ways carbon content is measured, and the sheer volume of carbon measurements produced by the global research community.  Research programs from 15+ participating nations contribute measurements of many different aspects of seawater chemistry made with a wide variety of sensors and analytical techniques.  These diverse measurements are ultimately used with Earth System Model assessments, data-assimilating models, property budgets, and measurement inversions designed to address scientific questions related to ocean carbon uptake.  A common element of all of these analyses is that they benefit from consistently-formatted ocean carbon measurements with well-constrained uncertainties.  Data synthesis is therefore necessary to translate the wealth of information provided by the measurement community into the quality controlled and assessed data products needed for advancing and communicating global carbon cycle science.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a:t>
            </a:r>
            <a:r>
              <a:rPr lang="en-US" sz="1200" kern="1200" baseline="0" dirty="0">
                <a:solidFill>
                  <a:schemeClr val="tx1"/>
                </a:solidFill>
                <a:effectLst/>
                <a:latin typeface="+mn-lt"/>
                <a:ea typeface="+mn-ea"/>
                <a:cs typeface="+mn-cs"/>
              </a:rPr>
              <a:t> we summarize PI tasks.  The figure is from the Global Carbon Project’s annual Global Carbon Budget and is provided an example of a high end synthesis product that relies on the data products and data sets produced and refined by this effort.  This figure shows the estimated ocean 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sink over time, highlighting the variability and the long term increase in the ocean 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sink. </a:t>
            </a:r>
            <a:r>
              <a:rPr lang="en-US" baseline="0" dirty="0"/>
              <a:t>The pink line is from the SOCAT data product, which is a key product of DMSP scientist efforts, and it is compared to individual model ensemble runs (blue lines) and the mean ensemble value (black line with grey uncertainty envelope).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421CF7-B62E-412E-B67A-65905A545130}" type="slidenum">
              <a:rPr lang="en-US" smtClean="0"/>
              <a:t>1</a:t>
            </a:fld>
            <a:endParaRPr lang="en-US"/>
          </a:p>
        </p:txBody>
      </p:sp>
      <p:sp>
        <p:nvSpPr>
          <p:cNvPr id="5" name="Footer Placeholder 4"/>
          <p:cNvSpPr>
            <a:spLocks noGrp="1"/>
          </p:cNvSpPr>
          <p:nvPr>
            <p:ph type="ftr" sz="quarter" idx="11"/>
          </p:nvPr>
        </p:nvSpPr>
        <p:spPr/>
        <p:txBody>
          <a:bodyPr/>
          <a:lstStyle/>
          <a:p>
            <a:r>
              <a:rPr lang="en-US"/>
              <a:t>Richard Feely - PMEL</a:t>
            </a:r>
          </a:p>
        </p:txBody>
      </p:sp>
    </p:spTree>
    <p:extLst>
      <p:ext uri="{BB962C8B-B14F-4D97-AF65-F5344CB8AC3E}">
        <p14:creationId xmlns:p14="http://schemas.microsoft.com/office/powerpoint/2010/main" val="277262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Synthesis PIs fill leadership roles in the development of the Surface Ocean Carbon Atlas (SOCAT).  There was a major release of a new SOCAT data product in FY-19, SOCAT version 2019.</a:t>
            </a:r>
          </a:p>
          <a:p>
            <a:endParaRPr lang="en-US" baseline="0" dirty="0"/>
          </a:p>
          <a:p>
            <a:r>
              <a:rPr lang="en-US" sz="1200" kern="1200" dirty="0">
                <a:solidFill>
                  <a:schemeClr val="tx1"/>
                </a:solidFill>
                <a:effectLst/>
                <a:latin typeface="+mn-lt"/>
                <a:ea typeface="+mn-ea"/>
                <a:cs typeface="+mn-cs"/>
              </a:rPr>
              <a:t>SOCAT is an international effort that strives to integrate all publicly available surface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data for the global surface oceans into a consolidated collection in a common format utilizing consistent QC procedures.  SOCAT was motivated by requests from science groups over many years. This dataset increasingly serves as the foundation upon which the community evaluates the controls on air-sea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fluxes.</a:t>
            </a:r>
            <a:r>
              <a:rPr lang="en-US" sz="1200" kern="1200" baseline="0" dirty="0">
                <a:solidFill>
                  <a:schemeClr val="tx1"/>
                </a:solidFill>
                <a:effectLst/>
                <a:latin typeface="+mn-lt"/>
                <a:ea typeface="+mn-ea"/>
                <a:cs typeface="+mn-cs"/>
              </a:rPr>
              <a:t>  </a:t>
            </a:r>
            <a:r>
              <a:rPr lang="en-US" baseline="0" dirty="0"/>
              <a:t>The graph in the upper panel compares the number of measurements in the various releases of SOCAT.  Version 6 has now been released with 25.7 million measurements, ~2.3 million more than were in version 6.  The top figure shows the locations (and values) of the new data in v2019, while the middle panel histograms for the years in which the measurements of each SOCAT release were made and the bottom panel shows the percent of the measurements from each year that fall into categories of measurement uncertainty.  Broadly, it can be seen that measurement uncertainty is decreasing over time (more green/blue colors).  However, a recent increase in high uncertainty estimates (&lt;10 </a:t>
            </a:r>
            <a:r>
              <a:rPr lang="en-US" baseline="0" dirty="0" err="1"/>
              <a:t>uatm</a:t>
            </a:r>
            <a:r>
              <a:rPr lang="en-US" baseline="0" dirty="0"/>
              <a:t>) can be attributed to the incorporation, for the first time ever, of float based pCO2 estimates that have the potential to greatly expand the spatial and seasonal coverage of the SOCAT data product.</a:t>
            </a:r>
          </a:p>
          <a:p>
            <a:endParaRPr lang="en-US" baseline="0" dirty="0"/>
          </a:p>
          <a:p>
            <a:r>
              <a:rPr lang="en-US" baseline="0" dirty="0"/>
              <a:t>The SOCAT data products are used extensively by the community, with over 50 publications registered as having used the product in so far in calendar year 2019.  The data product is the primary source of data for the Global Carbon Program’s annual carbon budget, which is produced with DMSP </a:t>
            </a:r>
            <a:r>
              <a:rPr lang="en-US" baseline="0" dirty="0" err="1"/>
              <a:t>coauthorship</a:t>
            </a:r>
            <a:r>
              <a:rPr lang="en-US" baseline="0" dirty="0"/>
              <a:t>.  </a:t>
            </a:r>
          </a:p>
          <a:p>
            <a:endParaRPr lang="en-US" baseline="0" dirty="0"/>
          </a:p>
          <a:p>
            <a:r>
              <a:rPr lang="en-US" baseline="0" dirty="0"/>
              <a:t>The continued success of the data ingestion framework developed for SOCAT on behalf and at the request of the global </a:t>
            </a:r>
            <a:r>
              <a:rPr lang="en-US" i="1" baseline="0" dirty="0"/>
              <a:t>p</a:t>
            </a:r>
            <a:r>
              <a:rPr lang="en-US" baseline="0" dirty="0"/>
              <a:t>CO</a:t>
            </a:r>
            <a:r>
              <a:rPr lang="en-US" baseline="-25000" dirty="0"/>
              <a:t>2</a:t>
            </a:r>
            <a:r>
              <a:rPr lang="en-US" baseline="0" dirty="0"/>
              <a:t> measuring and assessing community has inspired a planned extension of this work for ocean interior measurements.  DMSP scientists are leveraging funding from the NOAA Ocean Acidification Program to build a data ingestion, initial QC, and metadata handling system in collaboration with and at the urging of the global ocean interior measurement program. This ambitious task has the potential to revolutionize the process by which ocean interior data becomes available globally, and allow the global carbon data measuring community (which often takes years to put data sets into global repositories and has, at times, inconsistent approaches to data QC) to approach the rapid (~6 month) timetable for public release of final carbon data that is currently attained by DMSP scientists.  As was seen with SOCAT, it is anticipated that the proposed data ingestion framework would also greatly reduce the workload associated with tracking down, quality controlling, and assessing data sets from the global community.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Bakker, D. C. E., and Coauthors (including Wanninkhof), 2016: An update to the Surface Ocean CO2 Atlas (SOCAT version 3). </a:t>
            </a:r>
            <a:r>
              <a:rPr lang="en-US" sz="1200" i="1" kern="1200" dirty="0">
                <a:solidFill>
                  <a:schemeClr val="tx1"/>
                </a:solidFill>
                <a:effectLst/>
                <a:latin typeface="+mn-lt"/>
                <a:ea typeface="+mn-ea"/>
                <a:cs typeface="+mn-cs"/>
              </a:rPr>
              <a:t>Earth Syst. Sci. Data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69-90.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Update: Bakker and Coauthors, 2018, poster, </a:t>
            </a:r>
            <a:r>
              <a:rPr lang="en-US" sz="1200" u="sng" kern="1200" dirty="0">
                <a:solidFill>
                  <a:schemeClr val="tx1"/>
                </a:solidFill>
                <a:effectLst/>
                <a:latin typeface="+mn-lt"/>
                <a:ea typeface="+mn-ea"/>
                <a:cs typeface="+mn-cs"/>
                <a:hlinkClick r:id="rId3"/>
              </a:rPr>
              <a:t>SOCAT version 6: 23 million in situ surface ocean CO</a:t>
            </a:r>
            <a:r>
              <a:rPr lang="en-US" sz="1200" u="sng" kern="1200" baseline="-25000" dirty="0">
                <a:solidFill>
                  <a:schemeClr val="tx1"/>
                </a:solidFill>
                <a:effectLst/>
                <a:latin typeface="+mn-lt"/>
                <a:ea typeface="+mn-ea"/>
                <a:cs typeface="+mn-cs"/>
                <a:hlinkClick r:id="rId3"/>
              </a:rPr>
              <a:t>2</a:t>
            </a:r>
            <a:r>
              <a:rPr lang="en-US" sz="1200" u="sng" kern="1200" dirty="0">
                <a:solidFill>
                  <a:schemeClr val="tx1"/>
                </a:solidFill>
                <a:effectLst/>
                <a:latin typeface="+mn-lt"/>
                <a:ea typeface="+mn-ea"/>
                <a:cs typeface="+mn-cs"/>
                <a:hlinkClick r:id="rId3"/>
              </a:rPr>
              <a:t> observations</a:t>
            </a:r>
            <a:r>
              <a:rPr lang="en-US"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421CF7-B62E-412E-B67A-65905A545130}" type="slidenum">
              <a:rPr lang="en-US" smtClean="0"/>
              <a:t>2</a:t>
            </a:fld>
            <a:endParaRPr lang="en-US"/>
          </a:p>
        </p:txBody>
      </p:sp>
      <p:sp>
        <p:nvSpPr>
          <p:cNvPr id="5" name="Footer Placeholder 4"/>
          <p:cNvSpPr>
            <a:spLocks noGrp="1"/>
          </p:cNvSpPr>
          <p:nvPr>
            <p:ph type="ftr" sz="quarter" idx="11"/>
          </p:nvPr>
        </p:nvSpPr>
        <p:spPr/>
        <p:txBody>
          <a:bodyPr/>
          <a:lstStyle/>
          <a:p>
            <a:r>
              <a:rPr lang="en-US"/>
              <a:t>Richard Feely - PMEL</a:t>
            </a:r>
          </a:p>
        </p:txBody>
      </p:sp>
    </p:spTree>
    <p:extLst>
      <p:ext uri="{BB962C8B-B14F-4D97-AF65-F5344CB8AC3E}">
        <p14:creationId xmlns:p14="http://schemas.microsoft.com/office/powerpoint/2010/main" val="2772628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update to the 2016 release of the GLODAPv2 data product occurred in 2019.  This update added 116 cruises, many of which contained fully (or over)-constrained carbonate chemistry.  This represents a major leap forward in the ability of the community to release updated data products.  The last update to this data product was in 2016, and the one before was in 2004. GLODAP is a highly influential data product with over 1400 combined citations despite the (rapidly improving) infrequency of release.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Olsen, A., and </a:t>
            </a:r>
            <a:r>
              <a:rPr lang="en-US" sz="1200" b="1" kern="1200" dirty="0">
                <a:solidFill>
                  <a:schemeClr val="tx1"/>
                </a:solidFill>
                <a:effectLst/>
                <a:latin typeface="+mn-lt"/>
                <a:ea typeface="+mn-ea"/>
                <a:cs typeface="+mn-cs"/>
              </a:rPr>
              <a:t>Coauthors</a:t>
            </a:r>
            <a:r>
              <a:rPr lang="en-US" sz="1200" kern="1200" dirty="0">
                <a:solidFill>
                  <a:schemeClr val="tx1"/>
                </a:solidFill>
                <a:effectLst/>
                <a:latin typeface="+mn-lt"/>
                <a:ea typeface="+mn-ea"/>
                <a:cs typeface="+mn-cs"/>
              </a:rPr>
              <a:t>, 2019: GLODAPv2.2019 – an update of GLODAPv2. </a:t>
            </a:r>
            <a:r>
              <a:rPr lang="en-US" sz="1200" i="1" kern="1200" dirty="0">
                <a:solidFill>
                  <a:schemeClr val="tx1"/>
                </a:solidFill>
                <a:effectLst/>
                <a:latin typeface="+mn-lt"/>
                <a:ea typeface="+mn-ea"/>
                <a:cs typeface="+mn-cs"/>
              </a:rPr>
              <a:t>Earth Syst. Sci. Data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1437-1461.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421CF7-B62E-412E-B67A-65905A545130}" type="slidenum">
              <a:rPr lang="en-US" smtClean="0"/>
              <a:t>3</a:t>
            </a:fld>
            <a:endParaRPr lang="en-US"/>
          </a:p>
        </p:txBody>
      </p:sp>
      <p:sp>
        <p:nvSpPr>
          <p:cNvPr id="5" name="Footer Placeholder 4"/>
          <p:cNvSpPr>
            <a:spLocks noGrp="1"/>
          </p:cNvSpPr>
          <p:nvPr>
            <p:ph type="ftr" sz="quarter" idx="11"/>
          </p:nvPr>
        </p:nvSpPr>
        <p:spPr/>
        <p:txBody>
          <a:bodyPr/>
          <a:lstStyle/>
          <a:p>
            <a:r>
              <a:rPr lang="en-US"/>
              <a:t>Richard Feely - PMEL</a:t>
            </a:r>
          </a:p>
        </p:txBody>
      </p:sp>
    </p:spTree>
    <p:extLst>
      <p:ext uri="{BB962C8B-B14F-4D97-AF65-F5344CB8AC3E}">
        <p14:creationId xmlns:p14="http://schemas.microsoft.com/office/powerpoint/2010/main" val="104842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Ocean carbon concentrations have large natural variability from short term, seasonal, and interannual cycles. Disentangling anthropogenic carbon uptake from natural variability is a major challenge tackled by DMSP scientists. DMSP scientists can use changes in the empirical relationships between carbon and these other properties to estimate the anthropogenic portion of carbon concentration changes.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FY-19 saw the publication of two major anthropogenic carbon concentrations assessments with DMSP contributions.  The figure in this slide is showing the increase in anthropogenic carbon concentrations from 1994 through 2007 in three major ocean basins, effectively updating the Sabine et al., 2004 estimates for another decade.  This approach relies upon having a global and secondarily quality controlled data product so it depends directly on DMSP efforts and is as far behind as the GLODAP releases.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Gruber, N., and </a:t>
            </a:r>
            <a:r>
              <a:rPr lang="en-US" sz="1200" b="1" kern="1200" dirty="0">
                <a:solidFill>
                  <a:schemeClr val="tx1"/>
                </a:solidFill>
                <a:effectLst/>
                <a:latin typeface="+mn-lt"/>
                <a:ea typeface="+mn-ea"/>
                <a:cs typeface="+mn-cs"/>
              </a:rPr>
              <a:t>Coauthors</a:t>
            </a:r>
            <a:r>
              <a:rPr lang="en-US" sz="1200" kern="1200" dirty="0">
                <a:solidFill>
                  <a:schemeClr val="tx1"/>
                </a:solidFill>
                <a:effectLst/>
                <a:latin typeface="+mn-lt"/>
                <a:ea typeface="+mn-ea"/>
                <a:cs typeface="+mn-cs"/>
              </a:rPr>
              <a:t>, 2019: The oceanic sink for anthropogenic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from 1994 to 2007. </a:t>
            </a:r>
            <a:r>
              <a:rPr lang="en-US" sz="1200" i="1" kern="1200" dirty="0">
                <a:solidFill>
                  <a:schemeClr val="tx1"/>
                </a:solidFill>
                <a:effectLst/>
                <a:latin typeface="+mn-lt"/>
                <a:ea typeface="+mn-ea"/>
                <a:cs typeface="+mn-cs"/>
              </a:rPr>
              <a:t>Science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363,</a:t>
            </a:r>
            <a:r>
              <a:rPr lang="en-US" sz="1200" kern="1200" dirty="0">
                <a:solidFill>
                  <a:schemeClr val="tx1"/>
                </a:solidFill>
                <a:effectLst/>
                <a:latin typeface="+mn-lt"/>
                <a:ea typeface="+mn-ea"/>
                <a:cs typeface="+mn-cs"/>
              </a:rPr>
              <a:t> 119, 10.1126/science.aau51533.</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separate DMSP-led effort published in FY-19 circumvented this limitation to update the Pacific Ocean anthropogenic carbon inventory estimates through 2015.  It did this by exclusively relying on the highly quality controlled (by DMSP funded efforts) data available along 14 Pacific sections.  This release represents the synthesis of ~30 years of hydrographic data, and presents new methods for making updated Pacific </a:t>
            </a:r>
            <a:r>
              <a:rPr lang="en-US" sz="1200" kern="1200" baseline="0" dirty="0" err="1">
                <a:solidFill>
                  <a:schemeClr val="tx1"/>
                </a:solidFill>
                <a:effectLst/>
                <a:latin typeface="+mn-lt"/>
                <a:ea typeface="+mn-ea"/>
                <a:cs typeface="+mn-cs"/>
              </a:rPr>
              <a:t>Canth</a:t>
            </a:r>
            <a:r>
              <a:rPr lang="en-US" sz="1200" kern="1200" baseline="0" dirty="0">
                <a:solidFill>
                  <a:schemeClr val="tx1"/>
                </a:solidFill>
                <a:effectLst/>
                <a:latin typeface="+mn-lt"/>
                <a:ea typeface="+mn-ea"/>
                <a:cs typeface="+mn-cs"/>
              </a:rPr>
              <a:t> estimates available to scientists and researchers in other communities going forward.</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Carter, B. R.,</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Coauthors</a:t>
            </a:r>
            <a:r>
              <a:rPr lang="en-US" sz="1200" kern="1200" dirty="0">
                <a:solidFill>
                  <a:schemeClr val="tx1"/>
                </a:solidFill>
                <a:effectLst/>
                <a:latin typeface="+mn-lt"/>
                <a:ea typeface="+mn-ea"/>
                <a:cs typeface="+mn-cs"/>
              </a:rPr>
              <a:t>, 2019a: Pacific Anthropogenic Carbon Between 1991 and 2017. </a:t>
            </a:r>
            <a:r>
              <a:rPr lang="en-US" sz="1200" i="1" kern="1200" dirty="0">
                <a:solidFill>
                  <a:schemeClr val="tx1"/>
                </a:solidFill>
                <a:effectLst/>
                <a:latin typeface="+mn-lt"/>
                <a:ea typeface="+mn-ea"/>
                <a:cs typeface="+mn-cs"/>
              </a:rPr>
              <a:t>Global </a:t>
            </a:r>
            <a:r>
              <a:rPr lang="en-US" sz="1200" i="1" kern="1200" dirty="0" err="1">
                <a:solidFill>
                  <a:schemeClr val="tx1"/>
                </a:solidFill>
                <a:effectLst/>
                <a:latin typeface="+mn-lt"/>
                <a:ea typeface="+mn-ea"/>
                <a:cs typeface="+mn-cs"/>
              </a:rPr>
              <a:t>Biogeochem</a:t>
            </a:r>
            <a:r>
              <a:rPr lang="en-US" sz="1200" i="1" kern="1200" dirty="0">
                <a:solidFill>
                  <a:schemeClr val="tx1"/>
                </a:solidFill>
                <a:effectLst/>
                <a:latin typeface="+mn-lt"/>
                <a:ea typeface="+mn-ea"/>
                <a:cs typeface="+mn-cs"/>
              </a:rPr>
              <a:t>. Cycles</a:t>
            </a:r>
            <a:r>
              <a:rPr lang="en-US" sz="1200" kern="1200" dirty="0">
                <a:solidFill>
                  <a:schemeClr val="tx1"/>
                </a:solidFill>
                <a:effectLst/>
                <a:latin typeface="+mn-lt"/>
                <a:ea typeface="+mn-ea"/>
                <a:cs typeface="+mn-cs"/>
              </a:rPr>
              <a:t>, 2018GB006154, doi:10.1029/2018GB006154. https://journals.ametsoc.org/doi/10.1175/2018BAMSStateoftheClimate.1 (Accessed June 4, 2019).</a:t>
            </a:r>
          </a:p>
          <a:p>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421CF7-B62E-412E-B67A-65905A545130}" type="slidenum">
              <a:rPr lang="en-US" smtClean="0"/>
              <a:t>4</a:t>
            </a:fld>
            <a:endParaRPr lang="en-US"/>
          </a:p>
        </p:txBody>
      </p:sp>
      <p:sp>
        <p:nvSpPr>
          <p:cNvPr id="5" name="Footer Placeholder 4"/>
          <p:cNvSpPr>
            <a:spLocks noGrp="1"/>
          </p:cNvSpPr>
          <p:nvPr>
            <p:ph type="ftr" sz="quarter" idx="11"/>
          </p:nvPr>
        </p:nvSpPr>
        <p:spPr/>
        <p:txBody>
          <a:bodyPr/>
          <a:lstStyle/>
          <a:p>
            <a:r>
              <a:rPr lang="en-US"/>
              <a:t>Richard Feely - PMEL</a:t>
            </a:r>
          </a:p>
        </p:txBody>
      </p:sp>
    </p:spTree>
    <p:extLst>
      <p:ext uri="{BB962C8B-B14F-4D97-AF65-F5344CB8AC3E}">
        <p14:creationId xmlns:p14="http://schemas.microsoft.com/office/powerpoint/2010/main" val="415529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Estimating anthropogenic carbon concentrations is critical because it allows the impacts of human activities on seawater pH and carbonate mineral saturation to be calculated (i.e. Ocean Acidification).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&lt;&lt;</a:t>
            </a:r>
            <a:r>
              <a:rPr lang="en-US" sz="1200" b="1" kern="1200" baseline="0" dirty="0">
                <a:solidFill>
                  <a:schemeClr val="tx1"/>
                </a:solidFill>
                <a:effectLst/>
                <a:latin typeface="+mn-lt"/>
                <a:ea typeface="+mn-ea"/>
                <a:cs typeface="+mn-cs"/>
              </a:rPr>
              <a:t>Is the animation working?  If not, skip to 2.</a:t>
            </a:r>
            <a:r>
              <a:rPr lang="en-US" sz="1200" b="0" kern="1200" baseline="0" dirty="0">
                <a:solidFill>
                  <a:schemeClr val="tx1"/>
                </a:solidFill>
                <a:effectLst/>
                <a:latin typeface="+mn-lt"/>
                <a:ea typeface="+mn-ea"/>
                <a:cs typeface="+mn-cs"/>
              </a:rPr>
              <a: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1. </a:t>
            </a:r>
            <a:r>
              <a:rPr lang="en-US" sz="1200" b="0" kern="1200" baseline="0" dirty="0">
                <a:solidFill>
                  <a:schemeClr val="tx1"/>
                </a:solidFill>
                <a:effectLst/>
                <a:latin typeface="+mn-lt"/>
                <a:ea typeface="+mn-ea"/>
                <a:cs typeface="+mn-cs"/>
              </a:rPr>
              <a:t>This animation shows the overall impact of anthropogenic Canth on seawater pH and how it has changed between 1995 and 2015 along 14 hydrographic sections as a result of human </a:t>
            </a:r>
            <a:r>
              <a:rPr lang="en-US" dirty="0"/>
              <a:t>CO</a:t>
            </a:r>
            <a:r>
              <a:rPr lang="en-US" baseline="-25000" dirty="0"/>
              <a:t>2</a:t>
            </a:r>
            <a:r>
              <a:rPr lang="en-US" dirty="0"/>
              <a:t> emissions</a:t>
            </a:r>
            <a:r>
              <a:rPr lang="en-US" sz="1200" b="0" kern="1200" baseline="0" dirty="0">
                <a:solidFill>
                  <a:schemeClr val="tx1"/>
                </a:solidFill>
                <a:effectLst/>
                <a:latin typeface="+mn-lt"/>
                <a:ea typeface="+mn-ea"/>
                <a:cs typeface="+mn-cs"/>
              </a:rPr>
              <a:t>.  It can be seen how the largest rates of Ocean Acidification are found at the surface in the high-latitudes and just below the surface off the US West Coast.  This is because these waters are naturally enriched in dissolved inorganic carbon, and therefore are the most affected by further anthropogenic carbon accumulation.  A paper in review by DMSP researchers explores this natural amplification of anthropogenic ocean acidification.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&lt;&lt;</a:t>
            </a:r>
            <a:r>
              <a:rPr lang="en-US" sz="1200" b="1" kern="1200" baseline="0" dirty="0">
                <a:solidFill>
                  <a:schemeClr val="tx1"/>
                </a:solidFill>
                <a:effectLst/>
                <a:latin typeface="+mn-lt"/>
                <a:ea typeface="+mn-ea"/>
                <a:cs typeface="+mn-cs"/>
              </a:rPr>
              <a:t>If you read 1. skip to 3.</a:t>
            </a:r>
            <a:r>
              <a:rPr lang="en-US" sz="1200" b="0" kern="1200" baseline="0" dirty="0">
                <a:solidFill>
                  <a:schemeClr val="tx1"/>
                </a:solidFill>
                <a:effectLst/>
                <a:latin typeface="+mn-lt"/>
                <a:ea typeface="+mn-ea"/>
                <a:cs typeface="+mn-cs"/>
              </a:rPr>
              <a: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2. </a:t>
            </a:r>
            <a:r>
              <a:rPr lang="en-US" sz="1200" b="0" kern="1200" baseline="0" dirty="0">
                <a:solidFill>
                  <a:schemeClr val="tx1"/>
                </a:solidFill>
                <a:effectLst/>
                <a:latin typeface="+mn-lt"/>
                <a:ea typeface="+mn-ea"/>
                <a:cs typeface="+mn-cs"/>
              </a:rPr>
              <a:t>This plot shows the overall impact of anthropogenic Canth on seawater pH and how it has changed from the preindustrial era to 1995 as a result of human </a:t>
            </a:r>
            <a:r>
              <a:rPr lang="en-US" dirty="0"/>
              <a:t>CO</a:t>
            </a:r>
            <a:r>
              <a:rPr lang="en-US" baseline="-25000" dirty="0"/>
              <a:t>2</a:t>
            </a:r>
            <a:r>
              <a:rPr lang="en-US" dirty="0"/>
              <a:t> emissions.  </a:t>
            </a:r>
            <a:r>
              <a:rPr lang="en-US" sz="1200" b="0" kern="1200" baseline="0" dirty="0">
                <a:solidFill>
                  <a:schemeClr val="tx1"/>
                </a:solidFill>
                <a:effectLst/>
                <a:latin typeface="+mn-lt"/>
                <a:ea typeface="+mn-ea"/>
                <a:cs typeface="+mn-cs"/>
              </a:rPr>
              <a:t>It can be seen how the largest rates of Ocean Acidification are found at the surface in the high-latitudes and just below the surface off the US West Coast.  This is because these waters are naturally enriched in dissolved inorganic carbon, and therefore are the most affected by further anthropogenic carbon accumulation.  </a:t>
            </a:r>
          </a:p>
          <a:p>
            <a:r>
              <a:rPr lang="en-US" sz="1200" b="1" kern="1200" baseline="0" dirty="0">
                <a:solidFill>
                  <a:schemeClr val="tx1"/>
                </a:solidFill>
                <a:effectLst/>
                <a:latin typeface="+mn-lt"/>
                <a:ea typeface="+mn-ea"/>
                <a:cs typeface="+mn-cs"/>
              </a:rPr>
              <a:t>&lt;&lt; If you have animations off, skip to the next slide… otherwise hit advance to trigger the animation&gt;&gt;</a:t>
            </a:r>
          </a:p>
          <a:p>
            <a:r>
              <a:rPr lang="en-US" sz="1200" b="0" kern="1200" baseline="0" dirty="0">
                <a:solidFill>
                  <a:schemeClr val="tx1"/>
                </a:solidFill>
                <a:effectLst/>
                <a:latin typeface="+mn-lt"/>
                <a:ea typeface="+mn-ea"/>
                <a:cs typeface="+mn-cs"/>
              </a:rPr>
              <a:t>These are calculations of the overall anthropogenic carbon (on top) in 1995 (left) and 2015 (right) along all 14 sections, and the impacts of the anthropogenic carbon on seawater pH (middle) and aragonite saturation state (bottom).</a:t>
            </a:r>
          </a:p>
          <a:p>
            <a:endParaRPr lang="en-US" sz="1200" b="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Animation released as a supplement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Carter, B. R.,</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Coauthors</a:t>
            </a:r>
            <a:r>
              <a:rPr lang="en-US" sz="1200" kern="1200" dirty="0">
                <a:solidFill>
                  <a:schemeClr val="tx1"/>
                </a:solidFill>
                <a:effectLst/>
                <a:latin typeface="+mn-lt"/>
                <a:ea typeface="+mn-ea"/>
                <a:cs typeface="+mn-cs"/>
              </a:rPr>
              <a:t>, 2019a: Pacific Anthropogenic Carbon Between 1991 and 2017. </a:t>
            </a:r>
            <a:r>
              <a:rPr lang="en-US" sz="1200" i="1" kern="1200" dirty="0">
                <a:solidFill>
                  <a:schemeClr val="tx1"/>
                </a:solidFill>
                <a:effectLst/>
                <a:latin typeface="+mn-lt"/>
                <a:ea typeface="+mn-ea"/>
                <a:cs typeface="+mn-cs"/>
              </a:rPr>
              <a:t>Global </a:t>
            </a:r>
            <a:r>
              <a:rPr lang="en-US" sz="1200" i="1" kern="1200" dirty="0" err="1">
                <a:solidFill>
                  <a:schemeClr val="tx1"/>
                </a:solidFill>
                <a:effectLst/>
                <a:latin typeface="+mn-lt"/>
                <a:ea typeface="+mn-ea"/>
                <a:cs typeface="+mn-cs"/>
              </a:rPr>
              <a:t>Biogeochem</a:t>
            </a:r>
            <a:r>
              <a:rPr lang="en-US" sz="1200" i="1" kern="1200" dirty="0">
                <a:solidFill>
                  <a:schemeClr val="tx1"/>
                </a:solidFill>
                <a:effectLst/>
                <a:latin typeface="+mn-lt"/>
                <a:ea typeface="+mn-ea"/>
                <a:cs typeface="+mn-cs"/>
              </a:rPr>
              <a:t>. Cycles</a:t>
            </a:r>
            <a:r>
              <a:rPr lang="en-US" sz="1200" kern="1200" dirty="0">
                <a:solidFill>
                  <a:schemeClr val="tx1"/>
                </a:solidFill>
                <a:effectLst/>
                <a:latin typeface="+mn-lt"/>
                <a:ea typeface="+mn-ea"/>
                <a:cs typeface="+mn-cs"/>
              </a:rPr>
              <a:t>, 2018GB006154, doi:10.1029/2018GB006154. https://journals.ametsoc.org/doi/10.1175/2018BAMSStateoftheClimate.1 (Accessed June 4, 2019).</a:t>
            </a:r>
          </a:p>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421CF7-B62E-412E-B67A-65905A545130}" type="slidenum">
              <a:rPr lang="en-US" smtClean="0"/>
              <a:t>5</a:t>
            </a:fld>
            <a:endParaRPr lang="en-US"/>
          </a:p>
        </p:txBody>
      </p:sp>
      <p:sp>
        <p:nvSpPr>
          <p:cNvPr id="5" name="Footer Placeholder 4"/>
          <p:cNvSpPr>
            <a:spLocks noGrp="1"/>
          </p:cNvSpPr>
          <p:nvPr>
            <p:ph type="ftr" sz="quarter" idx="11"/>
          </p:nvPr>
        </p:nvSpPr>
        <p:spPr/>
        <p:txBody>
          <a:bodyPr/>
          <a:lstStyle/>
          <a:p>
            <a:r>
              <a:rPr lang="en-US"/>
              <a:t>Richard Feely - PMEL</a:t>
            </a:r>
          </a:p>
        </p:txBody>
      </p:sp>
    </p:spTree>
    <p:extLst>
      <p:ext uri="{BB962C8B-B14F-4D97-AF65-F5344CB8AC3E}">
        <p14:creationId xmlns:p14="http://schemas.microsoft.com/office/powerpoint/2010/main" val="250760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DMSP</a:t>
            </a:r>
            <a:r>
              <a:rPr lang="en-US" sz="1200" kern="1200" baseline="0" dirty="0">
                <a:solidFill>
                  <a:schemeClr val="tx1"/>
                </a:solidFill>
                <a:effectLst/>
                <a:latin typeface="+mn-lt"/>
                <a:ea typeface="+mn-ea"/>
                <a:cs typeface="+mn-cs"/>
              </a:rPr>
              <a:t> researchers continue to conduct novel research using the data products they create.  These two figures show natural CO</a:t>
            </a:r>
            <a:r>
              <a:rPr lang="en-US" sz="1200" kern="1200" baseline="-250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flux over time and the inferred net anthropogenic flux (after adjusting for riverine contributions), both from the ocean generally on the left and from the Caribbean on the right.  The figure on the left shows the impact of large scale climate reorganizations, while the figure on the left demonstrates regional-scale anthropogenic carbon flux variability.  These figures are featured in two 2019 DMSP PI publications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Feely, R. A., R. </a:t>
            </a:r>
            <a:r>
              <a:rPr lang="en-US" sz="1200" b="1" kern="1200" dirty="0" err="1">
                <a:solidFill>
                  <a:schemeClr val="tx1"/>
                </a:solidFill>
                <a:effectLst/>
                <a:latin typeface="+mn-lt"/>
                <a:ea typeface="+mn-ea"/>
                <a:cs typeface="+mn-cs"/>
              </a:rPr>
              <a:t>Wanninkhof</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 R. Carter</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Landshutzer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 J. Sutton</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Cosca</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J. A. </a:t>
            </a:r>
            <a:r>
              <a:rPr lang="en-US" sz="1200" b="1" kern="1200" dirty="0" err="1">
                <a:solidFill>
                  <a:schemeClr val="tx1"/>
                </a:solidFill>
                <a:effectLst/>
                <a:latin typeface="+mn-lt"/>
                <a:ea typeface="+mn-ea"/>
                <a:cs typeface="+mn-cs"/>
              </a:rPr>
              <a:t>Triñanes</a:t>
            </a:r>
            <a:r>
              <a:rPr lang="en-US" sz="1200" kern="1200" dirty="0">
                <a:solidFill>
                  <a:schemeClr val="tx1"/>
                </a:solidFill>
                <a:effectLst/>
                <a:latin typeface="+mn-lt"/>
                <a:ea typeface="+mn-ea"/>
                <a:cs typeface="+mn-cs"/>
              </a:rPr>
              <a:t>, 2019: Global ocean carbon cycle in Global Oceans </a:t>
            </a:r>
            <a:r>
              <a:rPr lang="en-US" sz="1200" i="1" kern="1200" dirty="0">
                <a:solidFill>
                  <a:schemeClr val="tx1"/>
                </a:solidFill>
                <a:effectLst/>
                <a:latin typeface="+mn-lt"/>
                <a:ea typeface="+mn-ea"/>
                <a:cs typeface="+mn-cs"/>
              </a:rPr>
              <a:t>State of Climate 2018</a:t>
            </a:r>
            <a:r>
              <a:rPr lang="en-US" sz="1200" kern="1200" dirty="0">
                <a:solidFill>
                  <a:schemeClr val="tx1"/>
                </a:solidFill>
                <a:effectLst/>
                <a:latin typeface="+mn-lt"/>
                <a:ea typeface="+mn-ea"/>
                <a:cs typeface="+mn-cs"/>
              </a:rPr>
              <a:t>, R. Lumpkin, 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right is shown attribution of monthly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changes in the Caribbean Sea from 2002-2018. The 16-year average monthly change in </a:t>
            </a:r>
            <a:r>
              <a:rPr lang="en-US" sz="1200" i="1" kern="12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∂fCO</a:t>
            </a:r>
            <a:r>
              <a:rPr lang="en-US" sz="1200" kern="1200" baseline="-25000" dirty="0">
                <a:solidFill>
                  <a:schemeClr val="tx1"/>
                </a:solidFill>
                <a:effectLst/>
                <a:latin typeface="+mn-lt"/>
                <a:ea typeface="+mn-ea"/>
                <a:cs typeface="+mn-cs"/>
              </a:rPr>
              <a:t>2w</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(solid black line) is deconvolved into temperature, (red), gas exchange, (blue), and biology and mixing (B&amp;M) components, (green). The change is that from the preceding month. For example, the change in April (4) is the difference between March and April.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Wanninkhof</a:t>
            </a:r>
            <a:r>
              <a:rPr lang="en-US" sz="1200" b="1" kern="1200" dirty="0">
                <a:solidFill>
                  <a:schemeClr val="tx1"/>
                </a:solidFill>
                <a:effectLst/>
                <a:latin typeface="+mn-lt"/>
                <a:ea typeface="+mn-ea"/>
                <a:cs typeface="+mn-cs"/>
              </a:rPr>
              <a:t>, 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 </a:t>
            </a:r>
            <a:r>
              <a:rPr lang="en-US" sz="1200" b="1" kern="1200" dirty="0" err="1">
                <a:solidFill>
                  <a:schemeClr val="tx1"/>
                </a:solidFill>
                <a:effectLst/>
                <a:latin typeface="+mn-lt"/>
                <a:ea typeface="+mn-ea"/>
                <a:cs typeface="+mn-cs"/>
              </a:rPr>
              <a:t>Triñanes</a:t>
            </a:r>
            <a:r>
              <a:rPr lang="en-US" sz="1200" kern="1200" dirty="0">
                <a:solidFill>
                  <a:schemeClr val="tx1"/>
                </a:solidFill>
                <a:effectLst/>
                <a:latin typeface="+mn-lt"/>
                <a:ea typeface="+mn-ea"/>
                <a:cs typeface="+mn-cs"/>
              </a:rPr>
              <a:t>, G. Park, D. Gledhill, and A. Olsen, 2019b: Large Decadal Changes in Air‐Sea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Fluxes in the Caribbean Sea. </a:t>
            </a:r>
            <a:r>
              <a:rPr lang="en-US" sz="1200" i="1" kern="1200" dirty="0">
                <a:solidFill>
                  <a:schemeClr val="tx1"/>
                </a:solidFill>
                <a:effectLst/>
                <a:latin typeface="+mn-lt"/>
                <a:ea typeface="+mn-ea"/>
                <a:cs typeface="+mn-cs"/>
              </a:rPr>
              <a:t>J. </a:t>
            </a:r>
            <a:r>
              <a:rPr lang="en-US" sz="1200" i="1" kern="1200" dirty="0" err="1">
                <a:solidFill>
                  <a:schemeClr val="tx1"/>
                </a:solidFill>
                <a:effectLst/>
                <a:latin typeface="+mn-lt"/>
                <a:ea typeface="+mn-ea"/>
                <a:cs typeface="+mn-cs"/>
              </a:rPr>
              <a:t>Geophys</a:t>
            </a:r>
            <a:r>
              <a:rPr lang="en-US" sz="1200" i="1" kern="1200" dirty="0">
                <a:solidFill>
                  <a:schemeClr val="tx1"/>
                </a:solidFill>
                <a:effectLst/>
                <a:latin typeface="+mn-lt"/>
                <a:ea typeface="+mn-ea"/>
                <a:cs typeface="+mn-cs"/>
              </a:rPr>
              <a:t>. Res. Ocean.</a:t>
            </a:r>
            <a:r>
              <a:rPr lang="en-US" sz="1200" kern="1200" dirty="0">
                <a:solidFill>
                  <a:schemeClr val="tx1"/>
                </a:solidFill>
                <a:effectLst/>
                <a:latin typeface="+mn-lt"/>
                <a:ea typeface="+mn-ea"/>
                <a:cs typeface="+mn-cs"/>
              </a:rPr>
              <a:t>, 2019JC015366, doi:10.1029/2019JC015366. https://onlinelibrary.wiley.com/doi/abs/10.1029/2019JC015366 (Accessed December 3,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421CF7-B62E-412E-B67A-65905A545130}" type="slidenum">
              <a:rPr lang="en-US" smtClean="0"/>
              <a:t>6</a:t>
            </a:fld>
            <a:endParaRPr lang="en-US"/>
          </a:p>
        </p:txBody>
      </p:sp>
      <p:sp>
        <p:nvSpPr>
          <p:cNvPr id="5" name="Footer Placeholder 4"/>
          <p:cNvSpPr>
            <a:spLocks noGrp="1"/>
          </p:cNvSpPr>
          <p:nvPr>
            <p:ph type="ftr" sz="quarter" idx="11"/>
          </p:nvPr>
        </p:nvSpPr>
        <p:spPr/>
        <p:txBody>
          <a:bodyPr/>
          <a:lstStyle/>
          <a:p>
            <a:r>
              <a:rPr lang="en-US"/>
              <a:t>Richard Feely - PMEL</a:t>
            </a:r>
          </a:p>
        </p:txBody>
      </p:sp>
    </p:spTree>
    <p:extLst>
      <p:ext uri="{BB962C8B-B14F-4D97-AF65-F5344CB8AC3E}">
        <p14:creationId xmlns:p14="http://schemas.microsoft.com/office/powerpoint/2010/main" val="57561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DMSP research in FY-18 revealed an important and consistent discrepancy between measured and calculated values for carbonate chemistry properties that persists even among the best laboratories making carbonate chemistry measurements.  Therefore a working group was proposed to OCB and funded for FYs19 and 20.  The first meeting of the resulting Ocean Carbonate System </a:t>
            </a:r>
            <a:r>
              <a:rPr lang="en-US" baseline="0" dirty="0" err="1"/>
              <a:t>Intercomparison</a:t>
            </a:r>
            <a:r>
              <a:rPr lang="en-US" baseline="0" dirty="0"/>
              <a:t> Forum (OCSIF) was hosted (by DMSP scientists) in WHOI in the summer of FY-19, and has led to a proposal for an inter-laboratory comparison project (that aims to reveal the reason for the observed discrepancy) planned for FY20.</a:t>
            </a:r>
          </a:p>
          <a:p>
            <a:endParaRPr lang="en-US" baseline="0" dirty="0"/>
          </a:p>
          <a:p>
            <a:r>
              <a:rPr lang="en-US" baseline="0" dirty="0"/>
              <a:t>Synthesis PIs actively produce, QC, and compile datasets and make these datasets available online. In addition, Synthesis labs participated in gathering two repeat hydrographic cruises in FY19.  In FY19, final quality control was completed for I07 and I06 in the Indian Ocean, and S04P (a cruise in the Pacific sector of the Southern Ocean that was held in FY-18).  The final stage of quality control is cross calibration of cruise data against data from earlier cruises, data from nearby cruises, and estimated data from calculations using other measured parameters.  By these accounts, the datasets produced in FY19 appear excellent. Sections are plotted of total dissolved inorganic carbon (left) and differences between concentrations measured in the years indicated along the S04P section.  </a:t>
            </a:r>
          </a:p>
          <a:p>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DMSP scientists continued to give public, scientific talks, serve on committees, and give interviews on DMSP research </a:t>
            </a:r>
            <a:r>
              <a:rPr lang="en-US" sz="1200" kern="1200" baseline="0">
                <a:solidFill>
                  <a:schemeClr val="tx1"/>
                </a:solidFill>
                <a:effectLst/>
                <a:latin typeface="+mn-lt"/>
                <a:ea typeface="+mn-ea"/>
                <a:cs typeface="+mn-cs"/>
              </a:rPr>
              <a:t>in FY-1.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421CF7-B62E-412E-B67A-65905A545130}" type="slidenum">
              <a:rPr lang="en-US" smtClean="0"/>
              <a:t>7</a:t>
            </a:fld>
            <a:endParaRPr lang="en-US"/>
          </a:p>
        </p:txBody>
      </p:sp>
      <p:sp>
        <p:nvSpPr>
          <p:cNvPr id="5" name="Footer Placeholder 4"/>
          <p:cNvSpPr>
            <a:spLocks noGrp="1"/>
          </p:cNvSpPr>
          <p:nvPr>
            <p:ph type="ftr" sz="quarter" idx="11"/>
          </p:nvPr>
        </p:nvSpPr>
        <p:spPr/>
        <p:txBody>
          <a:bodyPr/>
          <a:lstStyle/>
          <a:p>
            <a:r>
              <a:rPr lang="en-US"/>
              <a:t>Richard Feely - PMEL</a:t>
            </a:r>
          </a:p>
        </p:txBody>
      </p:sp>
    </p:spTree>
    <p:extLst>
      <p:ext uri="{BB962C8B-B14F-4D97-AF65-F5344CB8AC3E}">
        <p14:creationId xmlns:p14="http://schemas.microsoft.com/office/powerpoint/2010/main" val="277262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AD5461-A11A-4E92-8B06-BC1E070FECE5}" type="datetime1">
              <a:rPr lang="en-US" smtClean="0"/>
              <a:t>3/24/2020</a:t>
            </a:fld>
            <a:endParaRPr lang="en-US"/>
          </a:p>
        </p:txBody>
      </p:sp>
      <p:sp>
        <p:nvSpPr>
          <p:cNvPr id="5" name="Footer Placeholder 4"/>
          <p:cNvSpPr>
            <a:spLocks noGrp="1"/>
          </p:cNvSpPr>
          <p:nvPr>
            <p:ph type="ftr" sz="quarter" idx="11"/>
          </p:nvPr>
        </p:nvSpPr>
        <p:spPr/>
        <p:txBody>
          <a:bodyPr/>
          <a:lstStyle/>
          <a:p>
            <a:r>
              <a:rPr lang="en-US"/>
              <a:t>Richard Feely - PMEL</a:t>
            </a:r>
          </a:p>
        </p:txBody>
      </p:sp>
      <p:sp>
        <p:nvSpPr>
          <p:cNvPr id="6" name="Slide Number Placeholder 5"/>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102447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FF09A0-4B88-4701-B10D-F77A753C5624}" type="datetime1">
              <a:rPr lang="en-US" smtClean="0"/>
              <a:t>3/24/2020</a:t>
            </a:fld>
            <a:endParaRPr lang="en-US"/>
          </a:p>
        </p:txBody>
      </p:sp>
      <p:sp>
        <p:nvSpPr>
          <p:cNvPr id="5" name="Footer Placeholder 4"/>
          <p:cNvSpPr>
            <a:spLocks noGrp="1"/>
          </p:cNvSpPr>
          <p:nvPr>
            <p:ph type="ftr" sz="quarter" idx="11"/>
          </p:nvPr>
        </p:nvSpPr>
        <p:spPr/>
        <p:txBody>
          <a:bodyPr/>
          <a:lstStyle/>
          <a:p>
            <a:r>
              <a:rPr lang="en-US"/>
              <a:t>Richard Feely - PMEL</a:t>
            </a:r>
          </a:p>
        </p:txBody>
      </p:sp>
      <p:sp>
        <p:nvSpPr>
          <p:cNvPr id="6" name="Slide Number Placeholder 5"/>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106640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59A352-CCBC-4F0C-A28B-EB9D1DBB764F}" type="datetime1">
              <a:rPr lang="en-US" smtClean="0"/>
              <a:t>3/24/2020</a:t>
            </a:fld>
            <a:endParaRPr lang="en-US"/>
          </a:p>
        </p:txBody>
      </p:sp>
      <p:sp>
        <p:nvSpPr>
          <p:cNvPr id="5" name="Footer Placeholder 4"/>
          <p:cNvSpPr>
            <a:spLocks noGrp="1"/>
          </p:cNvSpPr>
          <p:nvPr>
            <p:ph type="ftr" sz="quarter" idx="11"/>
          </p:nvPr>
        </p:nvSpPr>
        <p:spPr/>
        <p:txBody>
          <a:bodyPr/>
          <a:lstStyle/>
          <a:p>
            <a:r>
              <a:rPr lang="en-US"/>
              <a:t>Richard Feely - PMEL</a:t>
            </a:r>
          </a:p>
        </p:txBody>
      </p:sp>
      <p:sp>
        <p:nvSpPr>
          <p:cNvPr id="6" name="Slide Number Placeholder 5"/>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21380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4710AE-16C5-4A1E-A37A-6CD0D024C5EA}" type="datetime1">
              <a:rPr lang="en-US" smtClean="0"/>
              <a:t>3/24/2020</a:t>
            </a:fld>
            <a:endParaRPr lang="en-US"/>
          </a:p>
        </p:txBody>
      </p:sp>
      <p:sp>
        <p:nvSpPr>
          <p:cNvPr id="5" name="Footer Placeholder 4"/>
          <p:cNvSpPr>
            <a:spLocks noGrp="1"/>
          </p:cNvSpPr>
          <p:nvPr>
            <p:ph type="ftr" sz="quarter" idx="11"/>
          </p:nvPr>
        </p:nvSpPr>
        <p:spPr/>
        <p:txBody>
          <a:bodyPr/>
          <a:lstStyle/>
          <a:p>
            <a:r>
              <a:rPr lang="en-US"/>
              <a:t>Richard Feely - PMEL</a:t>
            </a:r>
          </a:p>
        </p:txBody>
      </p:sp>
      <p:sp>
        <p:nvSpPr>
          <p:cNvPr id="6" name="Slide Number Placeholder 5"/>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299774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3A48EE-8BFD-4D3E-9E42-D37B55216F7D}" type="datetime1">
              <a:rPr lang="en-US" smtClean="0"/>
              <a:t>3/24/2020</a:t>
            </a:fld>
            <a:endParaRPr lang="en-US"/>
          </a:p>
        </p:txBody>
      </p:sp>
      <p:sp>
        <p:nvSpPr>
          <p:cNvPr id="5" name="Footer Placeholder 4"/>
          <p:cNvSpPr>
            <a:spLocks noGrp="1"/>
          </p:cNvSpPr>
          <p:nvPr>
            <p:ph type="ftr" sz="quarter" idx="11"/>
          </p:nvPr>
        </p:nvSpPr>
        <p:spPr/>
        <p:txBody>
          <a:bodyPr/>
          <a:lstStyle/>
          <a:p>
            <a:r>
              <a:rPr lang="en-US"/>
              <a:t>Richard Feely - PMEL</a:t>
            </a:r>
          </a:p>
        </p:txBody>
      </p:sp>
      <p:sp>
        <p:nvSpPr>
          <p:cNvPr id="6" name="Slide Number Placeholder 5"/>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4699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4F6659-EF05-46FB-BF0F-B6073FECECFA}" type="datetime1">
              <a:rPr lang="en-US" smtClean="0"/>
              <a:t>3/24/2020</a:t>
            </a:fld>
            <a:endParaRPr lang="en-US"/>
          </a:p>
        </p:txBody>
      </p:sp>
      <p:sp>
        <p:nvSpPr>
          <p:cNvPr id="6" name="Footer Placeholder 5"/>
          <p:cNvSpPr>
            <a:spLocks noGrp="1"/>
          </p:cNvSpPr>
          <p:nvPr>
            <p:ph type="ftr" sz="quarter" idx="11"/>
          </p:nvPr>
        </p:nvSpPr>
        <p:spPr/>
        <p:txBody>
          <a:bodyPr/>
          <a:lstStyle/>
          <a:p>
            <a:r>
              <a:rPr lang="en-US"/>
              <a:t>Richard Feely - PMEL</a:t>
            </a:r>
          </a:p>
        </p:txBody>
      </p:sp>
      <p:sp>
        <p:nvSpPr>
          <p:cNvPr id="7" name="Slide Number Placeholder 6"/>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148226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5B0305-F949-49E0-958F-9AAFA28B3089}" type="datetime1">
              <a:rPr lang="en-US" smtClean="0"/>
              <a:t>3/24/2020</a:t>
            </a:fld>
            <a:endParaRPr lang="en-US"/>
          </a:p>
        </p:txBody>
      </p:sp>
      <p:sp>
        <p:nvSpPr>
          <p:cNvPr id="8" name="Footer Placeholder 7"/>
          <p:cNvSpPr>
            <a:spLocks noGrp="1"/>
          </p:cNvSpPr>
          <p:nvPr>
            <p:ph type="ftr" sz="quarter" idx="11"/>
          </p:nvPr>
        </p:nvSpPr>
        <p:spPr/>
        <p:txBody>
          <a:bodyPr/>
          <a:lstStyle/>
          <a:p>
            <a:r>
              <a:rPr lang="en-US"/>
              <a:t>Richard Feely - PMEL</a:t>
            </a:r>
          </a:p>
        </p:txBody>
      </p:sp>
      <p:sp>
        <p:nvSpPr>
          <p:cNvPr id="9" name="Slide Number Placeholder 8"/>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3068643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B80856-DD42-4289-A6A0-672C583FDEBA}" type="datetime1">
              <a:rPr lang="en-US" smtClean="0"/>
              <a:t>3/24/2020</a:t>
            </a:fld>
            <a:endParaRPr lang="en-US"/>
          </a:p>
        </p:txBody>
      </p:sp>
      <p:sp>
        <p:nvSpPr>
          <p:cNvPr id="4" name="Footer Placeholder 3"/>
          <p:cNvSpPr>
            <a:spLocks noGrp="1"/>
          </p:cNvSpPr>
          <p:nvPr>
            <p:ph type="ftr" sz="quarter" idx="11"/>
          </p:nvPr>
        </p:nvSpPr>
        <p:spPr/>
        <p:txBody>
          <a:bodyPr/>
          <a:lstStyle/>
          <a:p>
            <a:r>
              <a:rPr lang="en-US"/>
              <a:t>Richard Feely - PMEL</a:t>
            </a:r>
          </a:p>
        </p:txBody>
      </p:sp>
      <p:sp>
        <p:nvSpPr>
          <p:cNvPr id="5" name="Slide Number Placeholder 4"/>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105581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C6B35-04EA-4634-9F06-626520712F3B}" type="datetime1">
              <a:rPr lang="en-US" smtClean="0"/>
              <a:t>3/24/2020</a:t>
            </a:fld>
            <a:endParaRPr lang="en-US"/>
          </a:p>
        </p:txBody>
      </p:sp>
      <p:sp>
        <p:nvSpPr>
          <p:cNvPr id="3" name="Footer Placeholder 2"/>
          <p:cNvSpPr>
            <a:spLocks noGrp="1"/>
          </p:cNvSpPr>
          <p:nvPr>
            <p:ph type="ftr" sz="quarter" idx="11"/>
          </p:nvPr>
        </p:nvSpPr>
        <p:spPr/>
        <p:txBody>
          <a:bodyPr/>
          <a:lstStyle/>
          <a:p>
            <a:r>
              <a:rPr lang="en-US"/>
              <a:t>Richard Feely - PMEL</a:t>
            </a:r>
          </a:p>
        </p:txBody>
      </p:sp>
      <p:sp>
        <p:nvSpPr>
          <p:cNvPr id="4" name="Slide Number Placeholder 3"/>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40300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D976E-6771-4BE7-9C35-41A822EC906A}" type="datetime1">
              <a:rPr lang="en-US" smtClean="0"/>
              <a:t>3/24/2020</a:t>
            </a:fld>
            <a:endParaRPr lang="en-US"/>
          </a:p>
        </p:txBody>
      </p:sp>
      <p:sp>
        <p:nvSpPr>
          <p:cNvPr id="6" name="Footer Placeholder 5"/>
          <p:cNvSpPr>
            <a:spLocks noGrp="1"/>
          </p:cNvSpPr>
          <p:nvPr>
            <p:ph type="ftr" sz="quarter" idx="11"/>
          </p:nvPr>
        </p:nvSpPr>
        <p:spPr/>
        <p:txBody>
          <a:bodyPr/>
          <a:lstStyle/>
          <a:p>
            <a:r>
              <a:rPr lang="en-US"/>
              <a:t>Richard Feely - PMEL</a:t>
            </a:r>
          </a:p>
        </p:txBody>
      </p:sp>
      <p:sp>
        <p:nvSpPr>
          <p:cNvPr id="7" name="Slide Number Placeholder 6"/>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29352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5FBA9-2781-4901-A440-60A6901FBB02}" type="datetime1">
              <a:rPr lang="en-US" smtClean="0"/>
              <a:t>3/24/2020</a:t>
            </a:fld>
            <a:endParaRPr lang="en-US"/>
          </a:p>
        </p:txBody>
      </p:sp>
      <p:sp>
        <p:nvSpPr>
          <p:cNvPr id="6" name="Footer Placeholder 5"/>
          <p:cNvSpPr>
            <a:spLocks noGrp="1"/>
          </p:cNvSpPr>
          <p:nvPr>
            <p:ph type="ftr" sz="quarter" idx="11"/>
          </p:nvPr>
        </p:nvSpPr>
        <p:spPr/>
        <p:txBody>
          <a:bodyPr/>
          <a:lstStyle/>
          <a:p>
            <a:r>
              <a:rPr lang="en-US"/>
              <a:t>Richard Feely - PMEL</a:t>
            </a:r>
          </a:p>
        </p:txBody>
      </p:sp>
      <p:sp>
        <p:nvSpPr>
          <p:cNvPr id="7" name="Slide Number Placeholder 6"/>
          <p:cNvSpPr>
            <a:spLocks noGrp="1"/>
          </p:cNvSpPr>
          <p:nvPr>
            <p:ph type="sldNum" sz="quarter" idx="12"/>
          </p:nvPr>
        </p:nvSpPr>
        <p:spPr/>
        <p:txBody>
          <a:bodyPr/>
          <a:lstStyle/>
          <a:p>
            <a:fld id="{DDC591D2-DCF4-489C-AB90-6F0BE5A22859}" type="slidenum">
              <a:rPr lang="en-US" smtClean="0"/>
              <a:t>‹#›</a:t>
            </a:fld>
            <a:endParaRPr lang="en-US"/>
          </a:p>
        </p:txBody>
      </p:sp>
    </p:spTree>
    <p:extLst>
      <p:ext uri="{BB962C8B-B14F-4D97-AF65-F5344CB8AC3E}">
        <p14:creationId xmlns:p14="http://schemas.microsoft.com/office/powerpoint/2010/main" val="328765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92776-79B2-4482-A42B-DAF15F5E8BBC}" type="datetime1">
              <a:rPr lang="en-US" smtClean="0"/>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Richard Feely - PMEL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591D2-DCF4-489C-AB90-6F0BE5A22859}" type="slidenum">
              <a:rPr lang="en-US" smtClean="0"/>
              <a:t>‹#›</a:t>
            </a:fld>
            <a:endParaRPr lang="en-US"/>
          </a:p>
        </p:txBody>
      </p:sp>
    </p:spTree>
    <p:extLst>
      <p:ext uri="{BB962C8B-B14F-4D97-AF65-F5344CB8AC3E}">
        <p14:creationId xmlns:p14="http://schemas.microsoft.com/office/powerpoint/2010/main" val="16779803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A68257-0A7B-4CEB-9344-6441DD3A9A21}"/>
              </a:ext>
            </a:extLst>
          </p:cNvPr>
          <p:cNvPicPr>
            <a:picLocks noChangeAspect="1"/>
          </p:cNvPicPr>
          <p:nvPr/>
        </p:nvPicPr>
        <p:blipFill>
          <a:blip r:embed="rId3"/>
          <a:stretch>
            <a:fillRect/>
          </a:stretch>
        </p:blipFill>
        <p:spPr>
          <a:xfrm>
            <a:off x="24384" y="3268817"/>
            <a:ext cx="4336371" cy="3132740"/>
          </a:xfrm>
          <a:prstGeom prst="rect">
            <a:avLst/>
          </a:prstGeom>
        </p:spPr>
      </p:pic>
      <p:sp>
        <p:nvSpPr>
          <p:cNvPr id="2" name="Title 1"/>
          <p:cNvSpPr>
            <a:spLocks noGrp="1"/>
          </p:cNvSpPr>
          <p:nvPr>
            <p:ph type="title"/>
          </p:nvPr>
        </p:nvSpPr>
        <p:spPr>
          <a:xfrm>
            <a:off x="1066800" y="-152400"/>
            <a:ext cx="8382000" cy="1146691"/>
          </a:xfrm>
        </p:spPr>
        <p:txBody>
          <a:bodyPr>
            <a:normAutofit/>
          </a:bodyPr>
          <a:lstStyle/>
          <a:p>
            <a:pPr algn="l"/>
            <a:r>
              <a:rPr lang="en-US" sz="2800" dirty="0"/>
              <a:t>Global Carbon Data Management and Synthesis</a:t>
            </a:r>
          </a:p>
        </p:txBody>
      </p:sp>
      <p:sp>
        <p:nvSpPr>
          <p:cNvPr id="3" name="Content Placeholder 2"/>
          <p:cNvSpPr>
            <a:spLocks noGrp="1"/>
          </p:cNvSpPr>
          <p:nvPr>
            <p:ph idx="1"/>
          </p:nvPr>
        </p:nvSpPr>
        <p:spPr>
          <a:xfrm>
            <a:off x="4528119" y="3200400"/>
            <a:ext cx="4499429" cy="4876800"/>
          </a:xfrm>
        </p:spPr>
        <p:txBody>
          <a:bodyPr>
            <a:normAutofit/>
          </a:bodyPr>
          <a:lstStyle/>
          <a:p>
            <a:pPr marL="0" indent="0">
              <a:buNone/>
            </a:pPr>
            <a:r>
              <a:rPr lang="en-US" sz="1800" dirty="0"/>
              <a:t>PI tasks include:</a:t>
            </a:r>
          </a:p>
          <a:p>
            <a:pPr lvl="0"/>
            <a:r>
              <a:rPr lang="en-US" sz="1800" dirty="0"/>
              <a:t>measuring and obtaining data from foreign and domestic collaborators;</a:t>
            </a:r>
          </a:p>
          <a:p>
            <a:pPr lvl="0"/>
            <a:r>
              <a:rPr lang="en-US" sz="1800" dirty="0"/>
              <a:t>quality controlling data;</a:t>
            </a:r>
          </a:p>
          <a:p>
            <a:pPr lvl="0"/>
            <a:r>
              <a:rPr lang="en-US" sz="1800" dirty="0"/>
              <a:t>providing data in common, convenient, and accessible formats; </a:t>
            </a:r>
          </a:p>
          <a:p>
            <a:pPr lvl="0"/>
            <a:r>
              <a:rPr lang="en-US" sz="1800" dirty="0"/>
              <a:t>assessing data uncertainty; </a:t>
            </a:r>
          </a:p>
          <a:p>
            <a:pPr lvl="0"/>
            <a:r>
              <a:rPr lang="en-US" sz="1800" dirty="0"/>
              <a:t>interpreting data;</a:t>
            </a:r>
          </a:p>
          <a:p>
            <a:pPr lvl="0"/>
            <a:r>
              <a:rPr lang="en-US" sz="1800" dirty="0"/>
              <a:t>and communicating relevant findings to decision makers and the broader public.</a:t>
            </a:r>
          </a:p>
          <a:p>
            <a:pPr marL="0" indent="0">
              <a:buNone/>
            </a:pPr>
            <a:endParaRPr lang="en-US" sz="1800" dirty="0"/>
          </a:p>
        </p:txBody>
      </p:sp>
      <p:sp>
        <p:nvSpPr>
          <p:cNvPr id="10" name="TextBox 9"/>
          <p:cNvSpPr txBox="1"/>
          <p:nvPr/>
        </p:nvSpPr>
        <p:spPr>
          <a:xfrm>
            <a:off x="1143000" y="646510"/>
            <a:ext cx="6764096" cy="369332"/>
          </a:xfrm>
          <a:prstGeom prst="rect">
            <a:avLst/>
          </a:prstGeom>
          <a:noFill/>
        </p:spPr>
        <p:txBody>
          <a:bodyPr wrap="none" rtlCol="0">
            <a:spAutoFit/>
          </a:bodyPr>
          <a:lstStyle/>
          <a:p>
            <a:r>
              <a:rPr lang="en-US" i="1" dirty="0"/>
              <a:t>PIs: Brendan Carter, Richard Feely, Rik Wanninkhof, and Kevin O’Brien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 y="192687"/>
            <a:ext cx="914400" cy="914400"/>
          </a:xfrm>
          <a:prstGeom prst="rect">
            <a:avLst/>
          </a:prstGeom>
        </p:spPr>
      </p:pic>
      <p:sp>
        <p:nvSpPr>
          <p:cNvPr id="14" name="Footer Placeholder 13"/>
          <p:cNvSpPr>
            <a:spLocks noGrp="1"/>
          </p:cNvSpPr>
          <p:nvPr>
            <p:ph type="ftr" sz="quarter" idx="11"/>
          </p:nvPr>
        </p:nvSpPr>
        <p:spPr>
          <a:xfrm>
            <a:off x="6019800" y="6492875"/>
            <a:ext cx="3124200" cy="365125"/>
          </a:xfrm>
        </p:spPr>
        <p:txBody>
          <a:bodyPr/>
          <a:lstStyle/>
          <a:p>
            <a:pPr algn="r"/>
            <a:r>
              <a:rPr lang="en-US" dirty="0"/>
              <a:t>Richard Feely – PMEL</a:t>
            </a:r>
          </a:p>
          <a:p>
            <a:pPr algn="r"/>
            <a:r>
              <a:rPr lang="en-US" dirty="0"/>
              <a:t>Rik Wanninkhof – AOML</a:t>
            </a:r>
          </a:p>
        </p:txBody>
      </p:sp>
      <p:sp>
        <p:nvSpPr>
          <p:cNvPr id="17" name="TextBox 16"/>
          <p:cNvSpPr txBox="1"/>
          <p:nvPr/>
        </p:nvSpPr>
        <p:spPr>
          <a:xfrm>
            <a:off x="376187" y="1295400"/>
            <a:ext cx="8005813" cy="1785104"/>
          </a:xfrm>
          <a:prstGeom prst="rect">
            <a:avLst/>
          </a:prstGeom>
          <a:noFill/>
        </p:spPr>
        <p:txBody>
          <a:bodyPr wrap="square" rtlCol="0">
            <a:spAutoFit/>
          </a:bodyPr>
          <a:lstStyle/>
          <a:p>
            <a:r>
              <a:rPr lang="en-US" sz="2200" dirty="0"/>
              <a:t>Ocean carbon content is measured millions of times annually by 15+ countries using numerous methods.  The data produced is most useful to the global scientific community when it is available in consistently formatted datasets with well-characterized uncertainties. </a:t>
            </a:r>
          </a:p>
        </p:txBody>
      </p:sp>
      <p:sp>
        <p:nvSpPr>
          <p:cNvPr id="15" name="Rectangle 14"/>
          <p:cNvSpPr/>
          <p:nvPr/>
        </p:nvSpPr>
        <p:spPr>
          <a:xfrm>
            <a:off x="1371600" y="6492875"/>
            <a:ext cx="1766830" cy="276999"/>
          </a:xfrm>
          <a:prstGeom prst="rect">
            <a:avLst/>
          </a:prstGeom>
        </p:spPr>
        <p:txBody>
          <a:bodyPr wrap="none">
            <a:spAutoFit/>
          </a:bodyPr>
          <a:lstStyle/>
          <a:p>
            <a:r>
              <a:rPr lang="en-US" sz="1200" dirty="0" err="1">
                <a:solidFill>
                  <a:schemeClr val="bg1">
                    <a:lumMod val="65000"/>
                  </a:schemeClr>
                </a:solidFill>
                <a:latin typeface="Times New Roman" panose="02020603050405020304" pitchFamily="18" charset="0"/>
                <a:ea typeface="Times New Roman" panose="02020603050405020304" pitchFamily="18" charset="0"/>
              </a:rPr>
              <a:t>Friedlingstein</a:t>
            </a:r>
            <a:r>
              <a:rPr lang="en-US" sz="1200" dirty="0">
                <a:solidFill>
                  <a:schemeClr val="bg1">
                    <a:lumMod val="65000"/>
                  </a:schemeClr>
                </a:solidFill>
                <a:latin typeface="Times New Roman" panose="02020603050405020304" pitchFamily="18" charset="0"/>
                <a:ea typeface="Times New Roman" panose="02020603050405020304" pitchFamily="18" charset="0"/>
              </a:rPr>
              <a:t> et al., 2018</a:t>
            </a:r>
            <a:endParaRPr lang="en-US" sz="1200" dirty="0">
              <a:solidFill>
                <a:schemeClr val="bg1">
                  <a:lumMod val="65000"/>
                </a:schemeClr>
              </a:solidFill>
            </a:endParaRPr>
          </a:p>
        </p:txBody>
      </p:sp>
    </p:spTree>
    <p:extLst>
      <p:ext uri="{BB962C8B-B14F-4D97-AF65-F5344CB8AC3E}">
        <p14:creationId xmlns:p14="http://schemas.microsoft.com/office/powerpoint/2010/main" val="184469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382000" cy="1146691"/>
          </a:xfrm>
        </p:spPr>
        <p:txBody>
          <a:bodyPr>
            <a:normAutofit/>
          </a:bodyPr>
          <a:lstStyle/>
          <a:p>
            <a:pPr algn="l"/>
            <a:r>
              <a:rPr lang="en-US" sz="2800" dirty="0"/>
              <a:t>Global Carbon Data Management and Synthesis</a:t>
            </a:r>
          </a:p>
        </p:txBody>
      </p:sp>
      <p:sp>
        <p:nvSpPr>
          <p:cNvPr id="3" name="Content Placeholder 2"/>
          <p:cNvSpPr>
            <a:spLocks noGrp="1"/>
          </p:cNvSpPr>
          <p:nvPr>
            <p:ph idx="1"/>
          </p:nvPr>
        </p:nvSpPr>
        <p:spPr>
          <a:xfrm>
            <a:off x="208847" y="1739905"/>
            <a:ext cx="3706015" cy="4738255"/>
          </a:xfrm>
        </p:spPr>
        <p:txBody>
          <a:bodyPr>
            <a:normAutofit fontScale="92500" lnSpcReduction="20000"/>
          </a:bodyPr>
          <a:lstStyle/>
          <a:p>
            <a:pPr>
              <a:spcBef>
                <a:spcPts val="0"/>
              </a:spcBef>
              <a:spcAft>
                <a:spcPts val="0"/>
              </a:spcAft>
            </a:pPr>
            <a:endParaRPr lang="en-US" sz="2400" dirty="0"/>
          </a:p>
          <a:p>
            <a:pPr>
              <a:spcBef>
                <a:spcPts val="0"/>
              </a:spcBef>
              <a:spcAft>
                <a:spcPts val="0"/>
              </a:spcAft>
            </a:pPr>
            <a:r>
              <a:rPr lang="en-US" sz="2400" dirty="0"/>
              <a:t>SOCATv2019 released with 2.3 million more measurements (top) than v5 (25.7 M total).</a:t>
            </a:r>
          </a:p>
          <a:p>
            <a:pPr>
              <a:spcBef>
                <a:spcPts val="0"/>
              </a:spcBef>
              <a:spcAft>
                <a:spcPts val="0"/>
              </a:spcAft>
            </a:pPr>
            <a:endParaRPr lang="en-US" sz="2400" dirty="0"/>
          </a:p>
          <a:p>
            <a:pPr>
              <a:spcBef>
                <a:spcPts val="0"/>
              </a:spcBef>
              <a:spcAft>
                <a:spcPts val="0"/>
              </a:spcAft>
            </a:pPr>
            <a:r>
              <a:rPr lang="en-US" sz="2400" dirty="0"/>
              <a:t>More than 50 peer-reviewed publications used the SOCAT product in 2019.</a:t>
            </a:r>
          </a:p>
          <a:p>
            <a:pPr>
              <a:spcBef>
                <a:spcPts val="0"/>
              </a:spcBef>
              <a:spcAft>
                <a:spcPts val="0"/>
              </a:spcAft>
            </a:pPr>
            <a:endParaRPr lang="en-US" sz="2400" dirty="0"/>
          </a:p>
          <a:p>
            <a:pPr>
              <a:spcBef>
                <a:spcPts val="0"/>
              </a:spcBef>
              <a:spcAft>
                <a:spcPts val="0"/>
              </a:spcAft>
            </a:pPr>
            <a:r>
              <a:rPr lang="en-US" sz="2400" dirty="0"/>
              <a:t>A primary source of data for the Global Carbon Program Budget assessment </a:t>
            </a:r>
          </a:p>
          <a:p>
            <a:pPr marL="0" indent="0">
              <a:spcBef>
                <a:spcPts val="0"/>
              </a:spcBef>
              <a:spcAft>
                <a:spcPts val="0"/>
              </a:spcAft>
              <a:buNone/>
            </a:pPr>
            <a:endParaRPr lang="en-US" sz="2400" dirty="0"/>
          </a:p>
          <a:p>
            <a:pPr>
              <a:spcBef>
                <a:spcPts val="0"/>
              </a:spcBef>
              <a:spcAft>
                <a:spcPts val="0"/>
              </a:spcAft>
            </a:pPr>
            <a:r>
              <a:rPr lang="en-US" sz="2400" dirty="0"/>
              <a:t>Improved on an automated system for SOCATv2019+ data ingestion.</a:t>
            </a:r>
          </a:p>
          <a:p>
            <a:pPr marL="0" indent="0">
              <a:buNone/>
            </a:pPr>
            <a:endParaRPr lang="en-US" sz="2400" dirty="0"/>
          </a:p>
        </p:txBody>
      </p:sp>
      <p:sp>
        <p:nvSpPr>
          <p:cNvPr id="10" name="TextBox 9"/>
          <p:cNvSpPr txBox="1"/>
          <p:nvPr/>
        </p:nvSpPr>
        <p:spPr>
          <a:xfrm>
            <a:off x="1066800" y="649887"/>
            <a:ext cx="3706015" cy="369332"/>
          </a:xfrm>
          <a:prstGeom prst="rect">
            <a:avLst/>
          </a:prstGeom>
          <a:noFill/>
        </p:spPr>
        <p:txBody>
          <a:bodyPr wrap="none" rtlCol="0">
            <a:spAutoFit/>
          </a:bodyPr>
          <a:lstStyle/>
          <a:p>
            <a:r>
              <a:rPr lang="en-US" i="1" dirty="0"/>
              <a:t>Development of global data products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 y="192687"/>
            <a:ext cx="914400" cy="914400"/>
          </a:xfrm>
          <a:prstGeom prst="rect">
            <a:avLst/>
          </a:prstGeom>
        </p:spPr>
      </p:pic>
      <p:pic>
        <p:nvPicPr>
          <p:cNvPr id="5" name="Picture 4">
            <a:extLst>
              <a:ext uri="{FF2B5EF4-FFF2-40B4-BE49-F238E27FC236}">
                <a16:creationId xmlns:a16="http://schemas.microsoft.com/office/drawing/2014/main" id="{341B754D-0B35-47E3-9C18-ACB528DE95B6}"/>
              </a:ext>
            </a:extLst>
          </p:cNvPr>
          <p:cNvPicPr>
            <a:picLocks noChangeAspect="1"/>
          </p:cNvPicPr>
          <p:nvPr/>
        </p:nvPicPr>
        <p:blipFill>
          <a:blip r:embed="rId4"/>
          <a:stretch>
            <a:fillRect/>
          </a:stretch>
        </p:blipFill>
        <p:spPr>
          <a:xfrm>
            <a:off x="4128399" y="4634846"/>
            <a:ext cx="5015601" cy="2154540"/>
          </a:xfrm>
          <a:prstGeom prst="rect">
            <a:avLst/>
          </a:prstGeom>
        </p:spPr>
      </p:pic>
      <p:pic>
        <p:nvPicPr>
          <p:cNvPr id="6" name="Picture 5">
            <a:extLst>
              <a:ext uri="{FF2B5EF4-FFF2-40B4-BE49-F238E27FC236}">
                <a16:creationId xmlns:a16="http://schemas.microsoft.com/office/drawing/2014/main" id="{A8DA0E66-D720-4C06-A4B3-9A352EB6A2B6}"/>
              </a:ext>
            </a:extLst>
          </p:cNvPr>
          <p:cNvPicPr>
            <a:picLocks noChangeAspect="1"/>
          </p:cNvPicPr>
          <p:nvPr/>
        </p:nvPicPr>
        <p:blipFill>
          <a:blip r:embed="rId5"/>
          <a:stretch>
            <a:fillRect/>
          </a:stretch>
        </p:blipFill>
        <p:spPr>
          <a:xfrm>
            <a:off x="4038600" y="2509902"/>
            <a:ext cx="5105400" cy="2222202"/>
          </a:xfrm>
          <a:prstGeom prst="rect">
            <a:avLst/>
          </a:prstGeom>
        </p:spPr>
      </p:pic>
      <p:pic>
        <p:nvPicPr>
          <p:cNvPr id="7" name="Picture 6">
            <a:extLst>
              <a:ext uri="{FF2B5EF4-FFF2-40B4-BE49-F238E27FC236}">
                <a16:creationId xmlns:a16="http://schemas.microsoft.com/office/drawing/2014/main" id="{31A9D08B-0475-4B44-B99B-DBDE3BE783B2}"/>
              </a:ext>
            </a:extLst>
          </p:cNvPr>
          <p:cNvPicPr>
            <a:picLocks noChangeAspect="1"/>
          </p:cNvPicPr>
          <p:nvPr/>
        </p:nvPicPr>
        <p:blipFill>
          <a:blip r:embed="rId6"/>
          <a:stretch>
            <a:fillRect/>
          </a:stretch>
        </p:blipFill>
        <p:spPr>
          <a:xfrm>
            <a:off x="5276088" y="714152"/>
            <a:ext cx="3000873" cy="2051506"/>
          </a:xfrm>
          <a:prstGeom prst="rect">
            <a:avLst/>
          </a:prstGeom>
        </p:spPr>
      </p:pic>
      <p:sp>
        <p:nvSpPr>
          <p:cNvPr id="14" name="Footer Placeholder 13"/>
          <p:cNvSpPr txBox="1">
            <a:spLocks/>
          </p:cNvSpPr>
          <p:nvPr/>
        </p:nvSpPr>
        <p:spPr>
          <a:xfrm>
            <a:off x="4267200" y="3140786"/>
            <a:ext cx="3124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Bakker et al. 2018</a:t>
            </a:r>
            <a:endParaRPr lang="en-US" i="1" dirty="0"/>
          </a:p>
        </p:txBody>
      </p:sp>
    </p:spTree>
    <p:extLst>
      <p:ext uri="{BB962C8B-B14F-4D97-AF65-F5344CB8AC3E}">
        <p14:creationId xmlns:p14="http://schemas.microsoft.com/office/powerpoint/2010/main" val="53923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382000" cy="1146691"/>
          </a:xfrm>
        </p:spPr>
        <p:txBody>
          <a:bodyPr>
            <a:normAutofit/>
          </a:bodyPr>
          <a:lstStyle/>
          <a:p>
            <a:pPr algn="l"/>
            <a:r>
              <a:rPr lang="en-US" sz="2800" dirty="0"/>
              <a:t>Global Carbon Data Management and Synthesis</a:t>
            </a:r>
          </a:p>
        </p:txBody>
      </p:sp>
      <p:sp>
        <p:nvSpPr>
          <p:cNvPr id="3" name="Content Placeholder 2"/>
          <p:cNvSpPr>
            <a:spLocks noGrp="1"/>
          </p:cNvSpPr>
          <p:nvPr>
            <p:ph idx="1"/>
          </p:nvPr>
        </p:nvSpPr>
        <p:spPr>
          <a:xfrm>
            <a:off x="228600" y="4013839"/>
            <a:ext cx="3200400" cy="2651474"/>
          </a:xfrm>
        </p:spPr>
        <p:txBody>
          <a:bodyPr>
            <a:normAutofit fontScale="92500" lnSpcReduction="20000"/>
          </a:bodyPr>
          <a:lstStyle/>
          <a:p>
            <a:pPr>
              <a:spcBef>
                <a:spcPts val="0"/>
              </a:spcBef>
              <a:spcAft>
                <a:spcPts val="0"/>
              </a:spcAft>
            </a:pPr>
            <a:endParaRPr lang="en-US" sz="2400" dirty="0"/>
          </a:p>
          <a:p>
            <a:pPr>
              <a:spcBef>
                <a:spcPts val="0"/>
              </a:spcBef>
              <a:spcAft>
                <a:spcPts val="0"/>
              </a:spcAft>
            </a:pPr>
            <a:r>
              <a:rPr lang="en-US" sz="2400" dirty="0"/>
              <a:t>GLODAPv2.2019 released with 116 new cruises</a:t>
            </a:r>
          </a:p>
          <a:p>
            <a:pPr>
              <a:spcBef>
                <a:spcPts val="0"/>
              </a:spcBef>
              <a:spcAft>
                <a:spcPts val="0"/>
              </a:spcAft>
            </a:pPr>
            <a:endParaRPr lang="en-US" sz="2400" dirty="0"/>
          </a:p>
          <a:p>
            <a:pPr>
              <a:spcBef>
                <a:spcPts val="0"/>
              </a:spcBef>
              <a:spcAft>
                <a:spcPts val="0"/>
              </a:spcAft>
            </a:pPr>
            <a:r>
              <a:rPr lang="en-US" sz="2400" dirty="0"/>
              <a:t>&gt;190 citations for the GLODAP 2016 product and &gt;1200 for the 2004 product</a:t>
            </a:r>
          </a:p>
        </p:txBody>
      </p:sp>
      <p:sp>
        <p:nvSpPr>
          <p:cNvPr id="10" name="TextBox 9"/>
          <p:cNvSpPr txBox="1"/>
          <p:nvPr/>
        </p:nvSpPr>
        <p:spPr>
          <a:xfrm>
            <a:off x="1066800" y="649887"/>
            <a:ext cx="3706015" cy="369332"/>
          </a:xfrm>
          <a:prstGeom prst="rect">
            <a:avLst/>
          </a:prstGeom>
          <a:noFill/>
        </p:spPr>
        <p:txBody>
          <a:bodyPr wrap="none" rtlCol="0">
            <a:spAutoFit/>
          </a:bodyPr>
          <a:lstStyle/>
          <a:p>
            <a:r>
              <a:rPr lang="en-US" i="1" dirty="0"/>
              <a:t>Development of global data products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 y="192687"/>
            <a:ext cx="914400" cy="914400"/>
          </a:xfrm>
          <a:prstGeom prst="rect">
            <a:avLst/>
          </a:prstGeom>
        </p:spPr>
      </p:pic>
      <p:pic>
        <p:nvPicPr>
          <p:cNvPr id="8" name="Picture 7">
            <a:extLst>
              <a:ext uri="{FF2B5EF4-FFF2-40B4-BE49-F238E27FC236}">
                <a16:creationId xmlns:a16="http://schemas.microsoft.com/office/drawing/2014/main" id="{9652ACF1-8DCC-4B9C-9F9E-6D1B5E81DEDD}"/>
              </a:ext>
            </a:extLst>
          </p:cNvPr>
          <p:cNvPicPr>
            <a:picLocks noChangeAspect="1"/>
          </p:cNvPicPr>
          <p:nvPr/>
        </p:nvPicPr>
        <p:blipFill>
          <a:blip r:embed="rId4"/>
          <a:stretch>
            <a:fillRect/>
          </a:stretch>
        </p:blipFill>
        <p:spPr>
          <a:xfrm>
            <a:off x="6096" y="1303424"/>
            <a:ext cx="9144000" cy="2410160"/>
          </a:xfrm>
          <a:prstGeom prst="rect">
            <a:avLst/>
          </a:prstGeom>
        </p:spPr>
      </p:pic>
      <p:pic>
        <p:nvPicPr>
          <p:cNvPr id="9" name="Picture 8">
            <a:extLst>
              <a:ext uri="{FF2B5EF4-FFF2-40B4-BE49-F238E27FC236}">
                <a16:creationId xmlns:a16="http://schemas.microsoft.com/office/drawing/2014/main" id="{FD8C18A9-05BC-4462-B752-FF97C0CFE834}"/>
              </a:ext>
            </a:extLst>
          </p:cNvPr>
          <p:cNvPicPr>
            <a:picLocks noChangeAspect="1"/>
          </p:cNvPicPr>
          <p:nvPr/>
        </p:nvPicPr>
        <p:blipFill>
          <a:blip r:embed="rId5"/>
          <a:stretch>
            <a:fillRect/>
          </a:stretch>
        </p:blipFill>
        <p:spPr>
          <a:xfrm>
            <a:off x="3581400" y="4380242"/>
            <a:ext cx="5486400" cy="2348668"/>
          </a:xfrm>
          <a:prstGeom prst="rect">
            <a:avLst/>
          </a:prstGeom>
        </p:spPr>
      </p:pic>
    </p:spTree>
    <p:extLst>
      <p:ext uri="{BB962C8B-B14F-4D97-AF65-F5344CB8AC3E}">
        <p14:creationId xmlns:p14="http://schemas.microsoft.com/office/powerpoint/2010/main" val="266100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382000" cy="1146691"/>
          </a:xfrm>
        </p:spPr>
        <p:txBody>
          <a:bodyPr>
            <a:normAutofit/>
          </a:bodyPr>
          <a:lstStyle/>
          <a:p>
            <a:pPr algn="l"/>
            <a:r>
              <a:rPr lang="en-US" sz="2800" dirty="0"/>
              <a:t>Global Carbon Data Management and Synthesis</a:t>
            </a:r>
          </a:p>
        </p:txBody>
      </p:sp>
      <p:sp>
        <p:nvSpPr>
          <p:cNvPr id="10" name="TextBox 9"/>
          <p:cNvSpPr txBox="1"/>
          <p:nvPr/>
        </p:nvSpPr>
        <p:spPr>
          <a:xfrm>
            <a:off x="1143000" y="646510"/>
            <a:ext cx="7113422" cy="369332"/>
          </a:xfrm>
          <a:prstGeom prst="rect">
            <a:avLst/>
          </a:prstGeom>
          <a:noFill/>
        </p:spPr>
        <p:txBody>
          <a:bodyPr wrap="none" rtlCol="0">
            <a:spAutoFit/>
          </a:bodyPr>
          <a:lstStyle/>
          <a:p>
            <a:r>
              <a:rPr lang="en-US" i="1" dirty="0"/>
              <a:t>Assessing interior anthropogenic ocean storage changes and their impacts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 y="192687"/>
            <a:ext cx="914400" cy="914400"/>
          </a:xfrm>
          <a:prstGeom prst="rect">
            <a:avLst/>
          </a:prstGeom>
        </p:spPr>
      </p:pic>
      <p:sp>
        <p:nvSpPr>
          <p:cNvPr id="11" name="Footer Placeholder 13"/>
          <p:cNvSpPr>
            <a:spLocks noGrp="1"/>
          </p:cNvSpPr>
          <p:nvPr>
            <p:ph type="ftr" sz="quarter" idx="11"/>
          </p:nvPr>
        </p:nvSpPr>
        <p:spPr>
          <a:xfrm>
            <a:off x="6019800" y="6492875"/>
            <a:ext cx="3124200" cy="365125"/>
          </a:xfrm>
        </p:spPr>
        <p:txBody>
          <a:bodyPr/>
          <a:lstStyle/>
          <a:p>
            <a:pPr algn="r"/>
            <a:r>
              <a:rPr lang="en-US" dirty="0"/>
              <a:t>Richard Feely – PMEL</a:t>
            </a:r>
          </a:p>
          <a:p>
            <a:pPr algn="r"/>
            <a:r>
              <a:rPr lang="en-US" dirty="0"/>
              <a:t>Rik Wanninkhof – AOML</a:t>
            </a:r>
          </a:p>
        </p:txBody>
      </p:sp>
      <p:sp>
        <p:nvSpPr>
          <p:cNvPr id="16" name="Footer Placeholder 13"/>
          <p:cNvSpPr txBox="1">
            <a:spLocks/>
          </p:cNvSpPr>
          <p:nvPr/>
        </p:nvSpPr>
        <p:spPr>
          <a:xfrm>
            <a:off x="609600" y="6106455"/>
            <a:ext cx="4572000" cy="67534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Gruber et al., Science, 2019</a:t>
            </a:r>
            <a:endParaRPr lang="en-US" i="1" dirty="0"/>
          </a:p>
        </p:txBody>
      </p:sp>
      <p:sp>
        <p:nvSpPr>
          <p:cNvPr id="9" name="TextBox 8"/>
          <p:cNvSpPr txBox="1"/>
          <p:nvPr/>
        </p:nvSpPr>
        <p:spPr>
          <a:xfrm>
            <a:off x="4259873" y="4325727"/>
            <a:ext cx="3045449" cy="646331"/>
          </a:xfrm>
          <a:prstGeom prst="rect">
            <a:avLst/>
          </a:prstGeom>
          <a:solidFill>
            <a:schemeClr val="bg1"/>
          </a:solidFill>
        </p:spPr>
        <p:txBody>
          <a:bodyPr wrap="none" rtlCol="0">
            <a:spAutoFit/>
          </a:bodyPr>
          <a:lstStyle/>
          <a:p>
            <a:r>
              <a:rPr lang="en-US" dirty="0">
                <a:solidFill>
                  <a:schemeClr val="bg1"/>
                </a:solidFill>
              </a:rPr>
              <a:t>C</a:t>
            </a:r>
            <a:r>
              <a:rPr lang="en-US" baseline="-25000" dirty="0">
                <a:solidFill>
                  <a:schemeClr val="bg1"/>
                </a:solidFill>
              </a:rPr>
              <a:t>anth</a:t>
            </a:r>
            <a:r>
              <a:rPr lang="en-US" dirty="0">
                <a:solidFill>
                  <a:schemeClr val="bg1"/>
                </a:solidFill>
              </a:rPr>
              <a:t> storages per 10ᵒ Latitude </a:t>
            </a:r>
          </a:p>
          <a:p>
            <a:r>
              <a:rPr lang="en-US" dirty="0">
                <a:solidFill>
                  <a:schemeClr val="bg1"/>
                </a:solidFill>
              </a:rPr>
              <a:t>band in PgC decade</a:t>
            </a:r>
            <a:r>
              <a:rPr lang="en-US" baseline="30000" dirty="0">
                <a:solidFill>
                  <a:schemeClr val="bg1"/>
                </a:solidFill>
              </a:rPr>
              <a:t>-1</a:t>
            </a:r>
            <a:endParaRPr lang="en-US" dirty="0">
              <a:solidFill>
                <a:schemeClr val="bg1"/>
              </a:solidFill>
            </a:endParaRPr>
          </a:p>
        </p:txBody>
      </p:sp>
      <p:pic>
        <p:nvPicPr>
          <p:cNvPr id="12" name="Picture 11">
            <a:extLst>
              <a:ext uri="{FF2B5EF4-FFF2-40B4-BE49-F238E27FC236}">
                <a16:creationId xmlns:a16="http://schemas.microsoft.com/office/drawing/2014/main" id="{6A8044D9-B29C-4B96-9DFE-559E4F5301C3}"/>
              </a:ext>
            </a:extLst>
          </p:cNvPr>
          <p:cNvPicPr/>
          <p:nvPr/>
        </p:nvPicPr>
        <p:blipFill>
          <a:blip r:embed="rId4"/>
          <a:stretch>
            <a:fillRect/>
          </a:stretch>
        </p:blipFill>
        <p:spPr>
          <a:xfrm>
            <a:off x="609600" y="960824"/>
            <a:ext cx="7924800" cy="5179099"/>
          </a:xfrm>
          <a:prstGeom prst="rect">
            <a:avLst/>
          </a:prstGeom>
        </p:spPr>
      </p:pic>
    </p:spTree>
    <p:extLst>
      <p:ext uri="{BB962C8B-B14F-4D97-AF65-F5344CB8AC3E}">
        <p14:creationId xmlns:p14="http://schemas.microsoft.com/office/powerpoint/2010/main" val="408108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382000" cy="1146691"/>
          </a:xfrm>
        </p:spPr>
        <p:txBody>
          <a:bodyPr>
            <a:normAutofit/>
          </a:bodyPr>
          <a:lstStyle/>
          <a:p>
            <a:pPr algn="l"/>
            <a:r>
              <a:rPr lang="en-US" sz="2800" dirty="0"/>
              <a:t>Global Carbon Data Management and Synthesis</a:t>
            </a:r>
          </a:p>
        </p:txBody>
      </p:sp>
      <p:sp>
        <p:nvSpPr>
          <p:cNvPr id="10" name="TextBox 9"/>
          <p:cNvSpPr txBox="1"/>
          <p:nvPr/>
        </p:nvSpPr>
        <p:spPr>
          <a:xfrm>
            <a:off x="1143000" y="646510"/>
            <a:ext cx="7113422" cy="369332"/>
          </a:xfrm>
          <a:prstGeom prst="rect">
            <a:avLst/>
          </a:prstGeom>
          <a:noFill/>
        </p:spPr>
        <p:txBody>
          <a:bodyPr wrap="none" rtlCol="0">
            <a:spAutoFit/>
          </a:bodyPr>
          <a:lstStyle/>
          <a:p>
            <a:r>
              <a:rPr lang="en-US" i="1" dirty="0"/>
              <a:t>Assessing interior anthropogenic ocean storage changes and their impacts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 y="192687"/>
            <a:ext cx="914400" cy="914400"/>
          </a:xfrm>
          <a:prstGeom prst="rect">
            <a:avLst/>
          </a:prstGeom>
        </p:spPr>
      </p:pic>
      <p:sp>
        <p:nvSpPr>
          <p:cNvPr id="11" name="Footer Placeholder 13"/>
          <p:cNvSpPr>
            <a:spLocks noGrp="1"/>
          </p:cNvSpPr>
          <p:nvPr>
            <p:ph type="ftr" sz="quarter" idx="11"/>
          </p:nvPr>
        </p:nvSpPr>
        <p:spPr>
          <a:xfrm>
            <a:off x="6019800" y="6492875"/>
            <a:ext cx="3124200" cy="365125"/>
          </a:xfrm>
        </p:spPr>
        <p:txBody>
          <a:bodyPr/>
          <a:lstStyle/>
          <a:p>
            <a:pPr algn="r"/>
            <a:r>
              <a:rPr lang="en-US" dirty="0"/>
              <a:t>Richard Feely – PMEL</a:t>
            </a:r>
          </a:p>
          <a:p>
            <a:pPr algn="r"/>
            <a:r>
              <a:rPr lang="en-US" dirty="0"/>
              <a:t>Rik Wanninkhof – AOML</a:t>
            </a: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1981200" y="1216562"/>
            <a:ext cx="5105400" cy="561213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013000"/>
            <a:ext cx="7022856" cy="5845000"/>
          </a:xfrm>
          <a:prstGeom prst="rect">
            <a:avLst/>
          </a:prstGeom>
        </p:spPr>
      </p:pic>
    </p:spTree>
    <p:extLst>
      <p:ext uri="{BB962C8B-B14F-4D97-AF65-F5344CB8AC3E}">
        <p14:creationId xmlns:p14="http://schemas.microsoft.com/office/powerpoint/2010/main" val="247586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382000" cy="1146691"/>
          </a:xfrm>
        </p:spPr>
        <p:txBody>
          <a:bodyPr>
            <a:normAutofit/>
          </a:bodyPr>
          <a:lstStyle/>
          <a:p>
            <a:pPr algn="l"/>
            <a:r>
              <a:rPr lang="en-US" sz="2800" dirty="0"/>
              <a:t>Global Carbon Data Management and Synthesis</a:t>
            </a:r>
          </a:p>
        </p:txBody>
      </p:sp>
      <p:sp>
        <p:nvSpPr>
          <p:cNvPr id="3" name="Content Placeholder 2"/>
          <p:cNvSpPr>
            <a:spLocks noGrp="1"/>
          </p:cNvSpPr>
          <p:nvPr>
            <p:ph idx="1"/>
          </p:nvPr>
        </p:nvSpPr>
        <p:spPr>
          <a:xfrm>
            <a:off x="583116" y="1088759"/>
            <a:ext cx="8027484" cy="4888468"/>
          </a:xfrm>
        </p:spPr>
        <p:txBody>
          <a:bodyPr>
            <a:normAutofit/>
          </a:bodyPr>
          <a:lstStyle/>
          <a:p>
            <a:pPr>
              <a:spcBef>
                <a:spcPts val="0"/>
              </a:spcBef>
              <a:spcAft>
                <a:spcPts val="0"/>
              </a:spcAft>
            </a:pPr>
            <a:endParaRPr lang="en-US" sz="2400" dirty="0">
              <a:solidFill>
                <a:schemeClr val="bg1"/>
              </a:solidFill>
            </a:endParaRPr>
          </a:p>
          <a:p>
            <a:pPr>
              <a:spcBef>
                <a:spcPts val="0"/>
              </a:spcBef>
              <a:spcAft>
                <a:spcPts val="0"/>
              </a:spcAft>
            </a:pPr>
            <a:r>
              <a:rPr lang="en-US" sz="2400" dirty="0"/>
              <a:t>Continued to use SOCAT and related data products for novel research into quantifying air-sea </a:t>
            </a:r>
            <a:r>
              <a:rPr lang="en-US" sz="2400" i="1" dirty="0"/>
              <a:t>p</a:t>
            </a:r>
            <a:r>
              <a:rPr lang="en-US" sz="2400" dirty="0"/>
              <a:t>CO</a:t>
            </a:r>
            <a:r>
              <a:rPr lang="en-US" sz="2400" baseline="-25000" dirty="0"/>
              <a:t>2</a:t>
            </a:r>
            <a:r>
              <a:rPr lang="en-US" sz="2400" dirty="0"/>
              <a:t> flux trends.</a:t>
            </a:r>
          </a:p>
          <a:p>
            <a:pPr marL="0" indent="0">
              <a:buNone/>
            </a:pPr>
            <a:endParaRPr lang="en-US" sz="2400" dirty="0">
              <a:solidFill>
                <a:schemeClr val="bg1"/>
              </a:solidFill>
            </a:endParaRPr>
          </a:p>
        </p:txBody>
      </p:sp>
      <p:sp>
        <p:nvSpPr>
          <p:cNvPr id="10" name="TextBox 9"/>
          <p:cNvSpPr txBox="1"/>
          <p:nvPr/>
        </p:nvSpPr>
        <p:spPr>
          <a:xfrm>
            <a:off x="1143000" y="646510"/>
            <a:ext cx="2125967" cy="369332"/>
          </a:xfrm>
          <a:prstGeom prst="rect">
            <a:avLst/>
          </a:prstGeom>
          <a:noFill/>
        </p:spPr>
        <p:txBody>
          <a:bodyPr wrap="none" rtlCol="0">
            <a:spAutoFit/>
          </a:bodyPr>
          <a:lstStyle/>
          <a:p>
            <a:r>
              <a:rPr lang="en-US" i="1" dirty="0"/>
              <a:t>Use of data products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 y="192687"/>
            <a:ext cx="914400" cy="914400"/>
          </a:xfrm>
          <a:prstGeom prst="rect">
            <a:avLst/>
          </a:prstGeom>
        </p:spPr>
      </p:pic>
      <p:sp>
        <p:nvSpPr>
          <p:cNvPr id="12" name="Footer Placeholder 13"/>
          <p:cNvSpPr>
            <a:spLocks noGrp="1"/>
          </p:cNvSpPr>
          <p:nvPr>
            <p:ph type="ftr" sz="quarter" idx="11"/>
          </p:nvPr>
        </p:nvSpPr>
        <p:spPr>
          <a:xfrm>
            <a:off x="6019800" y="6492875"/>
            <a:ext cx="3124200" cy="365125"/>
          </a:xfrm>
        </p:spPr>
        <p:txBody>
          <a:bodyPr/>
          <a:lstStyle/>
          <a:p>
            <a:pPr algn="r"/>
            <a:r>
              <a:rPr lang="en-US" dirty="0"/>
              <a:t>Richard Feely – PMEL</a:t>
            </a:r>
          </a:p>
          <a:p>
            <a:pPr algn="r"/>
            <a:r>
              <a:rPr lang="en-US" dirty="0"/>
              <a:t>Rik Wanninkhof – AOML</a:t>
            </a:r>
          </a:p>
        </p:txBody>
      </p:sp>
      <p:pic>
        <p:nvPicPr>
          <p:cNvPr id="15" name="Picture 14">
            <a:extLst>
              <a:ext uri="{FF2B5EF4-FFF2-40B4-BE49-F238E27FC236}">
                <a16:creationId xmlns:a16="http://schemas.microsoft.com/office/drawing/2014/main" id="{7D66B4FC-0E50-4BF3-A88F-6450BA013CA8}"/>
              </a:ext>
            </a:extLst>
          </p:cNvPr>
          <p:cNvPicPr/>
          <p:nvPr/>
        </p:nvPicPr>
        <p:blipFill>
          <a:blip r:embed="rId5"/>
          <a:stretch>
            <a:fillRect/>
          </a:stretch>
        </p:blipFill>
        <p:spPr>
          <a:xfrm>
            <a:off x="364991" y="2553890"/>
            <a:ext cx="3884295" cy="3657600"/>
          </a:xfrm>
          <a:prstGeom prst="rect">
            <a:avLst/>
          </a:prstGeom>
        </p:spPr>
      </p:pic>
      <p:sp>
        <p:nvSpPr>
          <p:cNvPr id="4" name="Rectangle 3"/>
          <p:cNvSpPr/>
          <p:nvPr/>
        </p:nvSpPr>
        <p:spPr>
          <a:xfrm>
            <a:off x="812096" y="6050144"/>
            <a:ext cx="1252266" cy="276999"/>
          </a:xfrm>
          <a:prstGeom prst="rect">
            <a:avLst/>
          </a:prstGeom>
        </p:spPr>
        <p:txBody>
          <a:bodyPr wrap="none">
            <a:spAutoFit/>
          </a:bodyPr>
          <a:lstStyle/>
          <a:p>
            <a:r>
              <a:rPr lang="en-US" sz="1200" dirty="0">
                <a:latin typeface="Times New Roman" panose="02020603050405020304" pitchFamily="18" charset="0"/>
                <a:ea typeface="Times New Roman" panose="02020603050405020304" pitchFamily="18" charset="0"/>
              </a:rPr>
              <a:t>Feely et al., 2019</a:t>
            </a:r>
            <a:endParaRPr lang="en-US" sz="1200" dirty="0"/>
          </a:p>
        </p:txBody>
      </p:sp>
      <p:sp>
        <p:nvSpPr>
          <p:cNvPr id="5" name="Rectangle 2">
            <a:extLst>
              <a:ext uri="{FF2B5EF4-FFF2-40B4-BE49-F238E27FC236}">
                <a16:creationId xmlns:a16="http://schemas.microsoft.com/office/drawing/2014/main" id="{E7CFFF5C-606E-462D-BFB8-2BA8EE7459F3}"/>
              </a:ext>
            </a:extLst>
          </p:cNvPr>
          <p:cNvSpPr>
            <a:spLocks noChangeArrowheads="1"/>
          </p:cNvSpPr>
          <p:nvPr/>
        </p:nvSpPr>
        <p:spPr bwMode="auto">
          <a:xfrm>
            <a:off x="4726304" y="2538502"/>
            <a:ext cx="68149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76B5BB07-753D-40CE-A18B-800C19C05F4E}"/>
              </a:ext>
            </a:extLst>
          </p:cNvPr>
          <p:cNvGraphicFramePr>
            <a:graphicFrameLocks noChangeAspect="1"/>
          </p:cNvGraphicFramePr>
          <p:nvPr>
            <p:extLst>
              <p:ext uri="{D42A27DB-BD31-4B8C-83A1-F6EECF244321}">
                <p14:modId xmlns:p14="http://schemas.microsoft.com/office/powerpoint/2010/main" val="2247505732"/>
              </p:ext>
            </p:extLst>
          </p:nvPr>
        </p:nvGraphicFramePr>
        <p:xfrm>
          <a:off x="4726305" y="2538503"/>
          <a:ext cx="3884295" cy="3782544"/>
        </p:xfrm>
        <a:graphic>
          <a:graphicData uri="http://schemas.openxmlformats.org/presentationml/2006/ole">
            <mc:AlternateContent xmlns:mc="http://schemas.openxmlformats.org/markup-compatibility/2006">
              <mc:Choice xmlns:v="urn:schemas-microsoft-com:vml" Requires="v">
                <p:oleObj spid="_x0000_s1035" name="Bitmap Image" r:id="rId6" imgW="6088908" imgH="5936494" progId="Paint.Picture">
                  <p:embed/>
                </p:oleObj>
              </mc:Choice>
              <mc:Fallback>
                <p:oleObj name="Bitmap Image" r:id="rId6" imgW="6088908" imgH="5936494" progId="Paint.Picture">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6305" y="2538503"/>
                        <a:ext cx="3884295" cy="3782544"/>
                      </a:xfrm>
                      <a:prstGeom prst="rect">
                        <a:avLst/>
                      </a:prstGeom>
                      <a:noFill/>
                    </p:spPr>
                  </p:pic>
                </p:oleObj>
              </mc:Fallback>
            </mc:AlternateContent>
          </a:graphicData>
        </a:graphic>
      </p:graphicFrame>
    </p:spTree>
    <p:extLst>
      <p:ext uri="{BB962C8B-B14F-4D97-AF65-F5344CB8AC3E}">
        <p14:creationId xmlns:p14="http://schemas.microsoft.com/office/powerpoint/2010/main" val="140398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382000" cy="1146691"/>
          </a:xfrm>
        </p:spPr>
        <p:txBody>
          <a:bodyPr>
            <a:normAutofit/>
          </a:bodyPr>
          <a:lstStyle/>
          <a:p>
            <a:pPr algn="l"/>
            <a:r>
              <a:rPr lang="en-US" sz="2800" dirty="0"/>
              <a:t>Global Carbon Data Management and Synthesis</a:t>
            </a:r>
          </a:p>
        </p:txBody>
      </p:sp>
      <p:sp>
        <p:nvSpPr>
          <p:cNvPr id="10" name="TextBox 9"/>
          <p:cNvSpPr txBox="1"/>
          <p:nvPr/>
        </p:nvSpPr>
        <p:spPr>
          <a:xfrm>
            <a:off x="1143000" y="646510"/>
            <a:ext cx="3272755" cy="369332"/>
          </a:xfrm>
          <a:prstGeom prst="rect">
            <a:avLst/>
          </a:prstGeom>
          <a:noFill/>
        </p:spPr>
        <p:txBody>
          <a:bodyPr wrap="none" rtlCol="0">
            <a:spAutoFit/>
          </a:bodyPr>
          <a:lstStyle/>
          <a:p>
            <a:r>
              <a:rPr lang="en-US" i="1" dirty="0"/>
              <a:t>Ongoing QC and outreach efforts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 y="192687"/>
            <a:ext cx="914400" cy="914400"/>
          </a:xfrm>
          <a:prstGeom prst="rect">
            <a:avLst/>
          </a:prstGeom>
        </p:spPr>
      </p:pic>
      <p:sp>
        <p:nvSpPr>
          <p:cNvPr id="18" name="Content Placeholder 2"/>
          <p:cNvSpPr txBox="1">
            <a:spLocks/>
          </p:cNvSpPr>
          <p:nvPr/>
        </p:nvSpPr>
        <p:spPr>
          <a:xfrm>
            <a:off x="152400" y="1143000"/>
            <a:ext cx="3505200" cy="5715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Proposed, organized, and hosted (at WHOI) a working group on carbonate measurement </a:t>
            </a:r>
            <a:r>
              <a:rPr lang="en-US" sz="2400" dirty="0" err="1"/>
              <a:t>intercomparability</a:t>
            </a:r>
            <a:endParaRPr lang="en-US" sz="2400" dirty="0"/>
          </a:p>
          <a:p>
            <a:endParaRPr lang="en-US" sz="2400" dirty="0"/>
          </a:p>
          <a:p>
            <a:r>
              <a:rPr lang="en-US" sz="2400" dirty="0" err="1"/>
              <a:t>QC’d</a:t>
            </a:r>
            <a:r>
              <a:rPr lang="en-US" sz="2400" dirty="0"/>
              <a:t> carbon data from numerous Volunteer Observing Ships and 2 repeat hydrography cruise legs occupied in the Pacific in FY-19</a:t>
            </a:r>
          </a:p>
          <a:p>
            <a:pPr marL="0" indent="0">
              <a:buNone/>
            </a:pPr>
            <a:endParaRPr lang="en-US" sz="2400" dirty="0"/>
          </a:p>
          <a:p>
            <a:r>
              <a:rPr lang="en-US" sz="2400" dirty="0"/>
              <a:t>Mentored students, gave public talks, and served on science steering committees.</a:t>
            </a:r>
          </a:p>
          <a:p>
            <a:pPr marL="0" indent="0">
              <a:buFont typeface="Arial" panose="020B0604020202020204" pitchFamily="34" charset="0"/>
              <a:buNone/>
            </a:pPr>
            <a:endParaRPr lang="en-US" sz="2400" dirty="0"/>
          </a:p>
        </p:txBody>
      </p:sp>
      <p:sp>
        <p:nvSpPr>
          <p:cNvPr id="9" name="Footer Placeholder 13"/>
          <p:cNvSpPr>
            <a:spLocks noGrp="1"/>
          </p:cNvSpPr>
          <p:nvPr>
            <p:ph type="ftr" sz="quarter" idx="11"/>
          </p:nvPr>
        </p:nvSpPr>
        <p:spPr>
          <a:xfrm>
            <a:off x="6019800" y="6492875"/>
            <a:ext cx="3124200" cy="365125"/>
          </a:xfrm>
        </p:spPr>
        <p:txBody>
          <a:bodyPr/>
          <a:lstStyle/>
          <a:p>
            <a:pPr algn="r"/>
            <a:r>
              <a:rPr lang="en-US" dirty="0"/>
              <a:t>Richard Feely – PMEL</a:t>
            </a:r>
          </a:p>
          <a:p>
            <a:pPr algn="r"/>
            <a:r>
              <a:rPr lang="en-US" dirty="0"/>
              <a:t>Rik Wanninkhof – AOML</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120322"/>
            <a:ext cx="2362200" cy="15551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p:blipFill>
        <p:spPr>
          <a:xfrm>
            <a:off x="3962400" y="1130055"/>
            <a:ext cx="4825411" cy="3660656"/>
          </a:xfrm>
          <a:prstGeom prst="rect">
            <a:avLst/>
          </a:prstGeom>
        </p:spPr>
      </p:pic>
    </p:spTree>
    <p:extLst>
      <p:ext uri="{BB962C8B-B14F-4D97-AF65-F5344CB8AC3E}">
        <p14:creationId xmlns:p14="http://schemas.microsoft.com/office/powerpoint/2010/main" val="3157266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2964</TotalTime>
  <Words>2692</Words>
  <Application>Microsoft Office PowerPoint</Application>
  <PresentationFormat>On-screen Show (4:3)</PresentationFormat>
  <Paragraphs>123</Paragraphs>
  <Slides>7</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Times New Roman</vt:lpstr>
      <vt:lpstr>Office Theme</vt:lpstr>
      <vt:lpstr>Bitmap Image</vt:lpstr>
      <vt:lpstr>Global Carbon Data Management and Synthesis</vt:lpstr>
      <vt:lpstr>Global Carbon Data Management and Synthesis</vt:lpstr>
      <vt:lpstr>Global Carbon Data Management and Synthesis</vt:lpstr>
      <vt:lpstr>Global Carbon Data Management and Synthesis</vt:lpstr>
      <vt:lpstr>Global Carbon Data Management and Synthesis</vt:lpstr>
      <vt:lpstr>Global Carbon Data Management and Synthesis</vt:lpstr>
      <vt:lpstr>Global Carbon Data Management and Synthesis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data synthesis programs</dc:title>
  <dc:subject/>
  <dc:creator>Brendan Carter</dc:creator>
  <cp:keywords/>
  <dc:description/>
  <cp:lastModifiedBy>Jessica.Mkitarian</cp:lastModifiedBy>
  <cp:revision>110</cp:revision>
  <dcterms:created xsi:type="dcterms:W3CDTF">2014-11-14T00:34:50Z</dcterms:created>
  <dcterms:modified xsi:type="dcterms:W3CDTF">2020-03-24T20:44:56Z</dcterms:modified>
  <cp:category/>
</cp:coreProperties>
</file>